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07" r:id="rId2"/>
  </p:sldMasterIdLst>
  <p:notesMasterIdLst>
    <p:notesMasterId r:id="rId83"/>
  </p:notesMasterIdLst>
  <p:sldIdLst>
    <p:sldId id="762" r:id="rId3"/>
    <p:sldId id="763" r:id="rId4"/>
    <p:sldId id="851" r:id="rId5"/>
    <p:sldId id="764" r:id="rId6"/>
    <p:sldId id="862" r:id="rId7"/>
    <p:sldId id="947" r:id="rId8"/>
    <p:sldId id="861" r:id="rId9"/>
    <p:sldId id="863" r:id="rId10"/>
    <p:sldId id="937" r:id="rId11"/>
    <p:sldId id="864" r:id="rId12"/>
    <p:sldId id="866" r:id="rId13"/>
    <p:sldId id="940" r:id="rId14"/>
    <p:sldId id="868" r:id="rId15"/>
    <p:sldId id="960" r:id="rId16"/>
    <p:sldId id="872" r:id="rId17"/>
    <p:sldId id="870" r:id="rId18"/>
    <p:sldId id="871" r:id="rId19"/>
    <p:sldId id="934" r:id="rId20"/>
    <p:sldId id="855" r:id="rId21"/>
    <p:sldId id="876" r:id="rId22"/>
    <p:sldId id="875" r:id="rId23"/>
    <p:sldId id="878" r:id="rId24"/>
    <p:sldId id="879" r:id="rId25"/>
    <p:sldId id="880" r:id="rId26"/>
    <p:sldId id="882" r:id="rId27"/>
    <p:sldId id="881" r:id="rId28"/>
    <p:sldId id="883" r:id="rId29"/>
    <p:sldId id="884" r:id="rId30"/>
    <p:sldId id="885" r:id="rId31"/>
    <p:sldId id="933" r:id="rId32"/>
    <p:sldId id="877" r:id="rId33"/>
    <p:sldId id="887" r:id="rId34"/>
    <p:sldId id="889" r:id="rId35"/>
    <p:sldId id="900" r:id="rId36"/>
    <p:sldId id="901" r:id="rId37"/>
    <p:sldId id="948" r:id="rId38"/>
    <p:sldId id="894" r:id="rId39"/>
    <p:sldId id="903" r:id="rId40"/>
    <p:sldId id="958" r:id="rId41"/>
    <p:sldId id="957" r:id="rId42"/>
    <p:sldId id="962" r:id="rId43"/>
    <p:sldId id="963" r:id="rId44"/>
    <p:sldId id="953" r:id="rId45"/>
    <p:sldId id="954" r:id="rId46"/>
    <p:sldId id="955" r:id="rId47"/>
    <p:sldId id="906" r:id="rId48"/>
    <p:sldId id="912" r:id="rId49"/>
    <p:sldId id="909" r:id="rId50"/>
    <p:sldId id="913" r:id="rId51"/>
    <p:sldId id="915" r:id="rId52"/>
    <p:sldId id="916" r:id="rId53"/>
    <p:sldId id="917" r:id="rId54"/>
    <p:sldId id="919" r:id="rId55"/>
    <p:sldId id="920" r:id="rId56"/>
    <p:sldId id="921" r:id="rId57"/>
    <p:sldId id="922" r:id="rId58"/>
    <p:sldId id="923" r:id="rId59"/>
    <p:sldId id="924" r:id="rId60"/>
    <p:sldId id="944" r:id="rId61"/>
    <p:sldId id="945" r:id="rId62"/>
    <p:sldId id="946" r:id="rId63"/>
    <p:sldId id="936" r:id="rId64"/>
    <p:sldId id="857" r:id="rId65"/>
    <p:sldId id="925" r:id="rId66"/>
    <p:sldId id="926" r:id="rId67"/>
    <p:sldId id="927" r:id="rId68"/>
    <p:sldId id="928" r:id="rId69"/>
    <p:sldId id="929" r:id="rId70"/>
    <p:sldId id="930" r:id="rId71"/>
    <p:sldId id="931" r:id="rId72"/>
    <p:sldId id="858" r:id="rId73"/>
    <p:sldId id="959" r:id="rId74"/>
    <p:sldId id="859" r:id="rId75"/>
    <p:sldId id="860" r:id="rId76"/>
    <p:sldId id="854" r:id="rId77"/>
    <p:sldId id="949" r:id="rId78"/>
    <p:sldId id="950" r:id="rId79"/>
    <p:sldId id="951" r:id="rId80"/>
    <p:sldId id="952" r:id="rId81"/>
    <p:sldId id="961" r:id="rId82"/>
  </p:sldIdLst>
  <p:sldSz cx="12192000" cy="6858000"/>
  <p:notesSz cx="7010400" cy="92964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CCCCFF"/>
    <a:srgbClr val="99FF99"/>
    <a:srgbClr val="99FFCC"/>
    <a:srgbClr val="0000CC"/>
    <a:srgbClr val="BD582C"/>
    <a:srgbClr val="E48312"/>
    <a:srgbClr val="7F7F7F"/>
    <a:srgbClr val="94A088"/>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6459" autoAdjust="0"/>
  </p:normalViewPr>
  <p:slideViewPr>
    <p:cSldViewPr snapToGrid="0">
      <p:cViewPr varScale="1">
        <p:scale>
          <a:sx n="82" d="100"/>
          <a:sy n="82" d="100"/>
        </p:scale>
        <p:origin x="-108" y="-594"/>
      </p:cViewPr>
      <p:guideLst>
        <p:guide orient="horz" pos="2160"/>
        <p:guide pos="3840"/>
      </p:guideLst>
    </p:cSldViewPr>
  </p:slideViewPr>
  <p:outlineViewPr>
    <p:cViewPr>
      <p:scale>
        <a:sx n="33" d="100"/>
        <a:sy n="33" d="100"/>
      </p:scale>
      <p:origin x="0" y="-18852"/>
    </p:cViewPr>
  </p:outlineViewPr>
  <p:notesTextViewPr>
    <p:cViewPr>
      <p:scale>
        <a:sx n="1" d="1"/>
        <a:sy n="1" d="1"/>
      </p:scale>
      <p:origin x="0" y="0"/>
    </p:cViewPr>
  </p:notesTextViewPr>
  <p:sorterViewPr>
    <p:cViewPr varScale="1">
      <p:scale>
        <a:sx n="100" d="100"/>
        <a:sy n="100" d="100"/>
      </p:scale>
      <p:origin x="0" y="78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 Id="rId4" Type="http://schemas.openxmlformats.org/officeDocument/2006/relationships/image" Target="../media/image9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F87AF23C-6CAB-4A6A-B3BC-A88F610E0570}" type="datetimeFigureOut">
              <a:rPr lang="en-US" smtClean="0"/>
              <a:t>1/26/2017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65185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13</a:t>
            </a:fld>
            <a:endParaRPr lang="en-US" altLang="zh-CN">
              <a:solidFill>
                <a:prstClr val="black"/>
              </a:solidFill>
            </a:endParaRPr>
          </a:p>
        </p:txBody>
      </p:sp>
    </p:spTree>
    <p:extLst>
      <p:ext uri="{BB962C8B-B14F-4D97-AF65-F5344CB8AC3E}">
        <p14:creationId xmlns:p14="http://schemas.microsoft.com/office/powerpoint/2010/main" val="385372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14</a:t>
            </a:fld>
            <a:endParaRPr lang="en-US" altLang="zh-CN">
              <a:solidFill>
                <a:prstClr val="black"/>
              </a:solidFill>
            </a:endParaRPr>
          </a:p>
        </p:txBody>
      </p:sp>
    </p:spTree>
    <p:extLst>
      <p:ext uri="{BB962C8B-B14F-4D97-AF65-F5344CB8AC3E}">
        <p14:creationId xmlns:p14="http://schemas.microsoft.com/office/powerpoint/2010/main" val="370740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15</a:t>
            </a:fld>
            <a:endParaRPr lang="en-US" altLang="zh-CN">
              <a:solidFill>
                <a:prstClr val="black"/>
              </a:solidFill>
            </a:endParaRPr>
          </a:p>
        </p:txBody>
      </p:sp>
    </p:spTree>
    <p:extLst>
      <p:ext uri="{BB962C8B-B14F-4D97-AF65-F5344CB8AC3E}">
        <p14:creationId xmlns:p14="http://schemas.microsoft.com/office/powerpoint/2010/main" val="2155883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16</a:t>
            </a:fld>
            <a:endParaRPr lang="en-US" altLang="zh-CN">
              <a:solidFill>
                <a:prstClr val="black"/>
              </a:solidFill>
            </a:endParaRPr>
          </a:p>
        </p:txBody>
      </p:sp>
    </p:spTree>
    <p:extLst>
      <p:ext uri="{BB962C8B-B14F-4D97-AF65-F5344CB8AC3E}">
        <p14:creationId xmlns:p14="http://schemas.microsoft.com/office/powerpoint/2010/main" val="102608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17</a:t>
            </a:fld>
            <a:endParaRPr lang="en-US" altLang="zh-CN">
              <a:solidFill>
                <a:prstClr val="black"/>
              </a:solidFill>
            </a:endParaRPr>
          </a:p>
        </p:txBody>
      </p:sp>
    </p:spTree>
    <p:extLst>
      <p:ext uri="{BB962C8B-B14F-4D97-AF65-F5344CB8AC3E}">
        <p14:creationId xmlns:p14="http://schemas.microsoft.com/office/powerpoint/2010/main" val="30561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225357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72517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20</a:t>
            </a:fld>
            <a:endParaRPr lang="en-US" altLang="zh-CN">
              <a:solidFill>
                <a:prstClr val="black"/>
              </a:solidFill>
            </a:endParaRPr>
          </a:p>
        </p:txBody>
      </p:sp>
    </p:spTree>
    <p:extLst>
      <p:ext uri="{BB962C8B-B14F-4D97-AF65-F5344CB8AC3E}">
        <p14:creationId xmlns:p14="http://schemas.microsoft.com/office/powerpoint/2010/main" val="418764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21</a:t>
            </a:fld>
            <a:endParaRPr lang="en-US" altLang="zh-CN">
              <a:solidFill>
                <a:prstClr val="black"/>
              </a:solidFill>
            </a:endParaRPr>
          </a:p>
        </p:txBody>
      </p:sp>
    </p:spTree>
    <p:extLst>
      <p:ext uri="{BB962C8B-B14F-4D97-AF65-F5344CB8AC3E}">
        <p14:creationId xmlns:p14="http://schemas.microsoft.com/office/powerpoint/2010/main" val="370317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22</a:t>
            </a:fld>
            <a:endParaRPr lang="en-US" altLang="zh-CN">
              <a:solidFill>
                <a:prstClr val="black"/>
              </a:solidFill>
            </a:endParaRPr>
          </a:p>
        </p:txBody>
      </p:sp>
    </p:spTree>
    <p:extLst>
      <p:ext uri="{BB962C8B-B14F-4D97-AF65-F5344CB8AC3E}">
        <p14:creationId xmlns:p14="http://schemas.microsoft.com/office/powerpoint/2010/main" val="2309954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214884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23</a:t>
            </a:fld>
            <a:endParaRPr lang="en-US" altLang="zh-CN">
              <a:solidFill>
                <a:prstClr val="black"/>
              </a:solidFill>
            </a:endParaRPr>
          </a:p>
        </p:txBody>
      </p:sp>
    </p:spTree>
    <p:extLst>
      <p:ext uri="{BB962C8B-B14F-4D97-AF65-F5344CB8AC3E}">
        <p14:creationId xmlns:p14="http://schemas.microsoft.com/office/powerpoint/2010/main" val="394763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24</a:t>
            </a:fld>
            <a:endParaRPr lang="en-US" altLang="zh-CN">
              <a:solidFill>
                <a:prstClr val="black"/>
              </a:solidFill>
            </a:endParaRPr>
          </a:p>
        </p:txBody>
      </p:sp>
    </p:spTree>
    <p:extLst>
      <p:ext uri="{BB962C8B-B14F-4D97-AF65-F5344CB8AC3E}">
        <p14:creationId xmlns:p14="http://schemas.microsoft.com/office/powerpoint/2010/main" val="300927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25</a:t>
            </a:fld>
            <a:endParaRPr lang="en-US" altLang="zh-CN">
              <a:solidFill>
                <a:prstClr val="black"/>
              </a:solidFill>
            </a:endParaRPr>
          </a:p>
        </p:txBody>
      </p:sp>
    </p:spTree>
    <p:extLst>
      <p:ext uri="{BB962C8B-B14F-4D97-AF65-F5344CB8AC3E}">
        <p14:creationId xmlns:p14="http://schemas.microsoft.com/office/powerpoint/2010/main" val="3056568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26</a:t>
            </a:fld>
            <a:endParaRPr lang="en-US" altLang="zh-CN">
              <a:solidFill>
                <a:prstClr val="black"/>
              </a:solidFill>
            </a:endParaRPr>
          </a:p>
        </p:txBody>
      </p:sp>
    </p:spTree>
    <p:extLst>
      <p:ext uri="{BB962C8B-B14F-4D97-AF65-F5344CB8AC3E}">
        <p14:creationId xmlns:p14="http://schemas.microsoft.com/office/powerpoint/2010/main" val="299825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27</a:t>
            </a:fld>
            <a:endParaRPr lang="en-US" altLang="zh-CN">
              <a:solidFill>
                <a:prstClr val="black"/>
              </a:solidFill>
            </a:endParaRPr>
          </a:p>
        </p:txBody>
      </p:sp>
    </p:spTree>
    <p:extLst>
      <p:ext uri="{BB962C8B-B14F-4D97-AF65-F5344CB8AC3E}">
        <p14:creationId xmlns:p14="http://schemas.microsoft.com/office/powerpoint/2010/main" val="2229333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28</a:t>
            </a:fld>
            <a:endParaRPr lang="en-US" altLang="zh-CN">
              <a:solidFill>
                <a:prstClr val="black"/>
              </a:solidFill>
            </a:endParaRPr>
          </a:p>
        </p:txBody>
      </p:sp>
    </p:spTree>
    <p:extLst>
      <p:ext uri="{BB962C8B-B14F-4D97-AF65-F5344CB8AC3E}">
        <p14:creationId xmlns:p14="http://schemas.microsoft.com/office/powerpoint/2010/main" val="2983140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29</a:t>
            </a:fld>
            <a:endParaRPr lang="en-US" altLang="zh-CN">
              <a:solidFill>
                <a:prstClr val="black"/>
              </a:solidFill>
            </a:endParaRPr>
          </a:p>
        </p:txBody>
      </p:sp>
    </p:spTree>
    <p:extLst>
      <p:ext uri="{BB962C8B-B14F-4D97-AF65-F5344CB8AC3E}">
        <p14:creationId xmlns:p14="http://schemas.microsoft.com/office/powerpoint/2010/main" val="3929920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850807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32</a:t>
            </a:fld>
            <a:endParaRPr lang="en-US" altLang="zh-CN">
              <a:solidFill>
                <a:prstClr val="black"/>
              </a:solidFill>
            </a:endParaRPr>
          </a:p>
        </p:txBody>
      </p:sp>
    </p:spTree>
    <p:extLst>
      <p:ext uri="{BB962C8B-B14F-4D97-AF65-F5344CB8AC3E}">
        <p14:creationId xmlns:p14="http://schemas.microsoft.com/office/powerpoint/2010/main" val="94177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33</a:t>
            </a:fld>
            <a:endParaRPr lang="en-US" altLang="zh-CN">
              <a:solidFill>
                <a:prstClr val="black"/>
              </a:solidFill>
            </a:endParaRPr>
          </a:p>
        </p:txBody>
      </p:sp>
    </p:spTree>
    <p:extLst>
      <p:ext uri="{BB962C8B-B14F-4D97-AF65-F5344CB8AC3E}">
        <p14:creationId xmlns:p14="http://schemas.microsoft.com/office/powerpoint/2010/main" val="171241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a:t>
            </a:fld>
            <a:endParaRPr lang="en-US" altLang="zh-CN">
              <a:solidFill>
                <a:prstClr val="black"/>
              </a:solidFill>
            </a:endParaRPr>
          </a:p>
        </p:txBody>
      </p:sp>
    </p:spTree>
    <p:extLst>
      <p:ext uri="{BB962C8B-B14F-4D97-AF65-F5344CB8AC3E}">
        <p14:creationId xmlns:p14="http://schemas.microsoft.com/office/powerpoint/2010/main" val="38312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34</a:t>
            </a:fld>
            <a:endParaRPr lang="en-US" altLang="zh-CN">
              <a:solidFill>
                <a:prstClr val="black"/>
              </a:solidFill>
            </a:endParaRPr>
          </a:p>
        </p:txBody>
      </p:sp>
    </p:spTree>
    <p:extLst>
      <p:ext uri="{BB962C8B-B14F-4D97-AF65-F5344CB8AC3E}">
        <p14:creationId xmlns:p14="http://schemas.microsoft.com/office/powerpoint/2010/main" val="2526325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35</a:t>
            </a:fld>
            <a:endParaRPr lang="en-US" altLang="zh-CN">
              <a:solidFill>
                <a:prstClr val="black"/>
              </a:solidFill>
            </a:endParaRPr>
          </a:p>
        </p:txBody>
      </p:sp>
    </p:spTree>
    <p:extLst>
      <p:ext uri="{BB962C8B-B14F-4D97-AF65-F5344CB8AC3E}">
        <p14:creationId xmlns:p14="http://schemas.microsoft.com/office/powerpoint/2010/main" val="1801927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36</a:t>
            </a:fld>
            <a:endParaRPr lang="en-US" altLang="zh-CN">
              <a:solidFill>
                <a:prstClr val="black"/>
              </a:solidFill>
            </a:endParaRPr>
          </a:p>
        </p:txBody>
      </p:sp>
    </p:spTree>
    <p:extLst>
      <p:ext uri="{BB962C8B-B14F-4D97-AF65-F5344CB8AC3E}">
        <p14:creationId xmlns:p14="http://schemas.microsoft.com/office/powerpoint/2010/main" val="1434763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37</a:t>
            </a:fld>
            <a:endParaRPr lang="en-US" altLang="zh-CN">
              <a:solidFill>
                <a:prstClr val="black"/>
              </a:solidFill>
            </a:endParaRPr>
          </a:p>
        </p:txBody>
      </p:sp>
    </p:spTree>
    <p:extLst>
      <p:ext uri="{BB962C8B-B14F-4D97-AF65-F5344CB8AC3E}">
        <p14:creationId xmlns:p14="http://schemas.microsoft.com/office/powerpoint/2010/main" val="4071365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38</a:t>
            </a:fld>
            <a:endParaRPr lang="en-US" altLang="zh-CN">
              <a:solidFill>
                <a:prstClr val="black"/>
              </a:solidFill>
            </a:endParaRPr>
          </a:p>
        </p:txBody>
      </p:sp>
    </p:spTree>
    <p:extLst>
      <p:ext uri="{BB962C8B-B14F-4D97-AF65-F5344CB8AC3E}">
        <p14:creationId xmlns:p14="http://schemas.microsoft.com/office/powerpoint/2010/main" val="328621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39</a:t>
            </a:fld>
            <a:endParaRPr lang="en-US" altLang="zh-CN">
              <a:solidFill>
                <a:prstClr val="black"/>
              </a:solidFill>
            </a:endParaRPr>
          </a:p>
        </p:txBody>
      </p:sp>
    </p:spTree>
    <p:extLst>
      <p:ext uri="{BB962C8B-B14F-4D97-AF65-F5344CB8AC3E}">
        <p14:creationId xmlns:p14="http://schemas.microsoft.com/office/powerpoint/2010/main" val="4252408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40</a:t>
            </a:fld>
            <a:endParaRPr lang="en-US" altLang="zh-CN">
              <a:solidFill>
                <a:prstClr val="black"/>
              </a:solidFill>
            </a:endParaRPr>
          </a:p>
        </p:txBody>
      </p:sp>
    </p:spTree>
    <p:extLst>
      <p:ext uri="{BB962C8B-B14F-4D97-AF65-F5344CB8AC3E}">
        <p14:creationId xmlns:p14="http://schemas.microsoft.com/office/powerpoint/2010/main" val="253735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41</a:t>
            </a:fld>
            <a:endParaRPr lang="en-US" altLang="zh-CN">
              <a:solidFill>
                <a:prstClr val="black"/>
              </a:solidFill>
            </a:endParaRPr>
          </a:p>
        </p:txBody>
      </p:sp>
    </p:spTree>
    <p:extLst>
      <p:ext uri="{BB962C8B-B14F-4D97-AF65-F5344CB8AC3E}">
        <p14:creationId xmlns:p14="http://schemas.microsoft.com/office/powerpoint/2010/main" val="1070082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42</a:t>
            </a:fld>
            <a:endParaRPr lang="en-US" altLang="zh-CN">
              <a:solidFill>
                <a:prstClr val="black"/>
              </a:solidFill>
            </a:endParaRPr>
          </a:p>
        </p:txBody>
      </p:sp>
    </p:spTree>
    <p:extLst>
      <p:ext uri="{BB962C8B-B14F-4D97-AF65-F5344CB8AC3E}">
        <p14:creationId xmlns:p14="http://schemas.microsoft.com/office/powerpoint/2010/main" val="2525728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43</a:t>
            </a:fld>
            <a:endParaRPr lang="en-US" altLang="zh-CN">
              <a:solidFill>
                <a:prstClr val="black"/>
              </a:solidFill>
            </a:endParaRPr>
          </a:p>
        </p:txBody>
      </p:sp>
    </p:spTree>
    <p:extLst>
      <p:ext uri="{BB962C8B-B14F-4D97-AF65-F5344CB8AC3E}">
        <p14:creationId xmlns:p14="http://schemas.microsoft.com/office/powerpoint/2010/main" val="1202965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a:t>
            </a:fld>
            <a:endParaRPr lang="en-US" altLang="zh-CN">
              <a:solidFill>
                <a:prstClr val="black"/>
              </a:solidFill>
            </a:endParaRPr>
          </a:p>
        </p:txBody>
      </p:sp>
    </p:spTree>
    <p:extLst>
      <p:ext uri="{BB962C8B-B14F-4D97-AF65-F5344CB8AC3E}">
        <p14:creationId xmlns:p14="http://schemas.microsoft.com/office/powerpoint/2010/main" val="2898461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44</a:t>
            </a:fld>
            <a:endParaRPr lang="en-US" altLang="zh-CN">
              <a:solidFill>
                <a:prstClr val="black"/>
              </a:solidFill>
            </a:endParaRPr>
          </a:p>
        </p:txBody>
      </p:sp>
    </p:spTree>
    <p:extLst>
      <p:ext uri="{BB962C8B-B14F-4D97-AF65-F5344CB8AC3E}">
        <p14:creationId xmlns:p14="http://schemas.microsoft.com/office/powerpoint/2010/main" val="1888809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45</a:t>
            </a:fld>
            <a:endParaRPr lang="en-US" altLang="zh-CN">
              <a:solidFill>
                <a:prstClr val="black"/>
              </a:solidFill>
            </a:endParaRPr>
          </a:p>
        </p:txBody>
      </p:sp>
    </p:spTree>
    <p:extLst>
      <p:ext uri="{BB962C8B-B14F-4D97-AF65-F5344CB8AC3E}">
        <p14:creationId xmlns:p14="http://schemas.microsoft.com/office/powerpoint/2010/main" val="1669308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46</a:t>
            </a:fld>
            <a:endParaRPr lang="en-US" altLang="zh-CN">
              <a:solidFill>
                <a:prstClr val="black"/>
              </a:solidFill>
            </a:endParaRPr>
          </a:p>
        </p:txBody>
      </p:sp>
    </p:spTree>
    <p:extLst>
      <p:ext uri="{BB962C8B-B14F-4D97-AF65-F5344CB8AC3E}">
        <p14:creationId xmlns:p14="http://schemas.microsoft.com/office/powerpoint/2010/main" val="3854161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47</a:t>
            </a:fld>
            <a:endParaRPr lang="en-US" altLang="zh-CN">
              <a:solidFill>
                <a:prstClr val="black"/>
              </a:solidFill>
            </a:endParaRPr>
          </a:p>
        </p:txBody>
      </p:sp>
    </p:spTree>
    <p:extLst>
      <p:ext uri="{BB962C8B-B14F-4D97-AF65-F5344CB8AC3E}">
        <p14:creationId xmlns:p14="http://schemas.microsoft.com/office/powerpoint/2010/main" val="1669096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48</a:t>
            </a:fld>
            <a:endParaRPr lang="en-US" altLang="zh-CN">
              <a:solidFill>
                <a:prstClr val="black"/>
              </a:solidFill>
            </a:endParaRPr>
          </a:p>
        </p:txBody>
      </p:sp>
    </p:spTree>
    <p:extLst>
      <p:ext uri="{BB962C8B-B14F-4D97-AF65-F5344CB8AC3E}">
        <p14:creationId xmlns:p14="http://schemas.microsoft.com/office/powerpoint/2010/main" val="131966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49</a:t>
            </a:fld>
            <a:endParaRPr lang="en-US" altLang="zh-CN">
              <a:solidFill>
                <a:prstClr val="black"/>
              </a:solidFill>
            </a:endParaRPr>
          </a:p>
        </p:txBody>
      </p:sp>
    </p:spTree>
    <p:extLst>
      <p:ext uri="{BB962C8B-B14F-4D97-AF65-F5344CB8AC3E}">
        <p14:creationId xmlns:p14="http://schemas.microsoft.com/office/powerpoint/2010/main" val="31216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50</a:t>
            </a:fld>
            <a:endParaRPr lang="en-US" altLang="zh-CN">
              <a:solidFill>
                <a:prstClr val="black"/>
              </a:solidFill>
            </a:endParaRPr>
          </a:p>
        </p:txBody>
      </p:sp>
    </p:spTree>
    <p:extLst>
      <p:ext uri="{BB962C8B-B14F-4D97-AF65-F5344CB8AC3E}">
        <p14:creationId xmlns:p14="http://schemas.microsoft.com/office/powerpoint/2010/main" val="3000875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51</a:t>
            </a:fld>
            <a:endParaRPr lang="en-US" altLang="zh-CN">
              <a:solidFill>
                <a:prstClr val="black"/>
              </a:solidFill>
            </a:endParaRPr>
          </a:p>
        </p:txBody>
      </p:sp>
    </p:spTree>
    <p:extLst>
      <p:ext uri="{BB962C8B-B14F-4D97-AF65-F5344CB8AC3E}">
        <p14:creationId xmlns:p14="http://schemas.microsoft.com/office/powerpoint/2010/main" val="2153764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52</a:t>
            </a:fld>
            <a:endParaRPr lang="en-US" altLang="zh-CN">
              <a:solidFill>
                <a:prstClr val="black"/>
              </a:solidFill>
            </a:endParaRPr>
          </a:p>
        </p:txBody>
      </p:sp>
    </p:spTree>
    <p:extLst>
      <p:ext uri="{BB962C8B-B14F-4D97-AF65-F5344CB8AC3E}">
        <p14:creationId xmlns:p14="http://schemas.microsoft.com/office/powerpoint/2010/main" val="241747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53</a:t>
            </a:fld>
            <a:endParaRPr lang="en-US" altLang="zh-CN">
              <a:solidFill>
                <a:prstClr val="black"/>
              </a:solidFill>
            </a:endParaRPr>
          </a:p>
        </p:txBody>
      </p:sp>
    </p:spTree>
    <p:extLst>
      <p:ext uri="{BB962C8B-B14F-4D97-AF65-F5344CB8AC3E}">
        <p14:creationId xmlns:p14="http://schemas.microsoft.com/office/powerpoint/2010/main" val="573062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a:t>
            </a:fld>
            <a:endParaRPr lang="en-US" altLang="zh-CN">
              <a:solidFill>
                <a:prstClr val="black"/>
              </a:solidFill>
            </a:endParaRPr>
          </a:p>
        </p:txBody>
      </p:sp>
    </p:spTree>
    <p:extLst>
      <p:ext uri="{BB962C8B-B14F-4D97-AF65-F5344CB8AC3E}">
        <p14:creationId xmlns:p14="http://schemas.microsoft.com/office/powerpoint/2010/main" val="2030949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54</a:t>
            </a:fld>
            <a:endParaRPr lang="en-US" altLang="zh-CN">
              <a:solidFill>
                <a:prstClr val="black"/>
              </a:solidFill>
            </a:endParaRPr>
          </a:p>
        </p:txBody>
      </p:sp>
    </p:spTree>
    <p:extLst>
      <p:ext uri="{BB962C8B-B14F-4D97-AF65-F5344CB8AC3E}">
        <p14:creationId xmlns:p14="http://schemas.microsoft.com/office/powerpoint/2010/main" val="1866065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55</a:t>
            </a:fld>
            <a:endParaRPr lang="en-US" altLang="zh-CN">
              <a:solidFill>
                <a:prstClr val="black"/>
              </a:solidFill>
            </a:endParaRPr>
          </a:p>
        </p:txBody>
      </p:sp>
    </p:spTree>
    <p:extLst>
      <p:ext uri="{BB962C8B-B14F-4D97-AF65-F5344CB8AC3E}">
        <p14:creationId xmlns:p14="http://schemas.microsoft.com/office/powerpoint/2010/main" val="19086870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56</a:t>
            </a:fld>
            <a:endParaRPr lang="en-US" altLang="zh-CN">
              <a:solidFill>
                <a:prstClr val="black"/>
              </a:solidFill>
            </a:endParaRPr>
          </a:p>
        </p:txBody>
      </p:sp>
    </p:spTree>
    <p:extLst>
      <p:ext uri="{BB962C8B-B14F-4D97-AF65-F5344CB8AC3E}">
        <p14:creationId xmlns:p14="http://schemas.microsoft.com/office/powerpoint/2010/main" val="765115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57</a:t>
            </a:fld>
            <a:endParaRPr lang="en-US" altLang="zh-CN">
              <a:solidFill>
                <a:prstClr val="black"/>
              </a:solidFill>
            </a:endParaRPr>
          </a:p>
        </p:txBody>
      </p:sp>
    </p:spTree>
    <p:extLst>
      <p:ext uri="{BB962C8B-B14F-4D97-AF65-F5344CB8AC3E}">
        <p14:creationId xmlns:p14="http://schemas.microsoft.com/office/powerpoint/2010/main" val="3843374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58</a:t>
            </a:fld>
            <a:endParaRPr lang="en-US" altLang="zh-CN">
              <a:solidFill>
                <a:prstClr val="black"/>
              </a:solidFill>
            </a:endParaRPr>
          </a:p>
        </p:txBody>
      </p:sp>
    </p:spTree>
    <p:extLst>
      <p:ext uri="{BB962C8B-B14F-4D97-AF65-F5344CB8AC3E}">
        <p14:creationId xmlns:p14="http://schemas.microsoft.com/office/powerpoint/2010/main" val="1644887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69520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4151934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674142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64</a:t>
            </a:fld>
            <a:endParaRPr lang="en-US" altLang="zh-CN">
              <a:solidFill>
                <a:prstClr val="black"/>
              </a:solidFill>
            </a:endParaRPr>
          </a:p>
        </p:txBody>
      </p:sp>
    </p:spTree>
    <p:extLst>
      <p:ext uri="{BB962C8B-B14F-4D97-AF65-F5344CB8AC3E}">
        <p14:creationId xmlns:p14="http://schemas.microsoft.com/office/powerpoint/2010/main" val="1440495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65</a:t>
            </a:fld>
            <a:endParaRPr lang="en-US" altLang="zh-CN">
              <a:solidFill>
                <a:prstClr val="black"/>
              </a:solidFill>
            </a:endParaRPr>
          </a:p>
        </p:txBody>
      </p:sp>
    </p:spTree>
    <p:extLst>
      <p:ext uri="{BB962C8B-B14F-4D97-AF65-F5344CB8AC3E}">
        <p14:creationId xmlns:p14="http://schemas.microsoft.com/office/powerpoint/2010/main" val="152420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a:t>
            </a:fld>
            <a:endParaRPr lang="en-US" altLang="zh-CN">
              <a:solidFill>
                <a:prstClr val="black"/>
              </a:solidFill>
            </a:endParaRPr>
          </a:p>
        </p:txBody>
      </p:sp>
    </p:spTree>
    <p:extLst>
      <p:ext uri="{BB962C8B-B14F-4D97-AF65-F5344CB8AC3E}">
        <p14:creationId xmlns:p14="http://schemas.microsoft.com/office/powerpoint/2010/main" val="3379910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66</a:t>
            </a:fld>
            <a:endParaRPr lang="en-US" altLang="zh-CN">
              <a:solidFill>
                <a:prstClr val="black"/>
              </a:solidFill>
            </a:endParaRPr>
          </a:p>
        </p:txBody>
      </p:sp>
    </p:spTree>
    <p:extLst>
      <p:ext uri="{BB962C8B-B14F-4D97-AF65-F5344CB8AC3E}">
        <p14:creationId xmlns:p14="http://schemas.microsoft.com/office/powerpoint/2010/main" val="673423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1967743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2096277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3197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202694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827629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2552863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4463012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069263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424671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a:t>
            </a:fld>
            <a:endParaRPr lang="en-US" altLang="zh-CN">
              <a:solidFill>
                <a:prstClr val="black"/>
              </a:solidFill>
            </a:endParaRPr>
          </a:p>
        </p:txBody>
      </p:sp>
    </p:spTree>
    <p:extLst>
      <p:ext uri="{BB962C8B-B14F-4D97-AF65-F5344CB8AC3E}">
        <p14:creationId xmlns:p14="http://schemas.microsoft.com/office/powerpoint/2010/main" val="5950114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27781423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27359853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Tree>
    <p:extLst>
      <p:ext uri="{BB962C8B-B14F-4D97-AF65-F5344CB8AC3E}">
        <p14:creationId xmlns:p14="http://schemas.microsoft.com/office/powerpoint/2010/main" val="3774659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1483170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253548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11</a:t>
            </a:fld>
            <a:endParaRPr lang="en-US" altLang="zh-CN">
              <a:solidFill>
                <a:prstClr val="black"/>
              </a:solidFill>
            </a:endParaRPr>
          </a:p>
        </p:txBody>
      </p:sp>
    </p:spTree>
    <p:extLst>
      <p:ext uri="{BB962C8B-B14F-4D97-AF65-F5344CB8AC3E}">
        <p14:creationId xmlns:p14="http://schemas.microsoft.com/office/powerpoint/2010/main" val="21662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568" eaLnBrk="0" hangingPunct="0">
              <a:spcBef>
                <a:spcPct val="30000"/>
              </a:spcBef>
              <a:defRPr sz="1200">
                <a:solidFill>
                  <a:schemeClr val="tx1"/>
                </a:solidFill>
                <a:latin typeface="Times New Roman" panose="02020603050405020304" pitchFamily="18" charset="0"/>
              </a:defRPr>
            </a:lvl1pPr>
            <a:lvl2pPr marL="757066" indent="-291179" defTabSz="949568" eaLnBrk="0" hangingPunct="0">
              <a:spcBef>
                <a:spcPct val="30000"/>
              </a:spcBef>
              <a:defRPr sz="1200">
                <a:solidFill>
                  <a:schemeClr val="tx1"/>
                </a:solidFill>
                <a:latin typeface="Times New Roman" panose="02020603050405020304" pitchFamily="18" charset="0"/>
              </a:defRPr>
            </a:lvl2pPr>
            <a:lvl3pPr marL="1164717" indent="-232943" defTabSz="949568" eaLnBrk="0" hangingPunct="0">
              <a:spcBef>
                <a:spcPct val="30000"/>
              </a:spcBef>
              <a:defRPr sz="1200">
                <a:solidFill>
                  <a:schemeClr val="tx1"/>
                </a:solidFill>
                <a:latin typeface="Times New Roman" panose="02020603050405020304" pitchFamily="18" charset="0"/>
              </a:defRPr>
            </a:lvl3pPr>
            <a:lvl4pPr marL="1630604" indent="-232943" defTabSz="949568" eaLnBrk="0" hangingPunct="0">
              <a:spcBef>
                <a:spcPct val="30000"/>
              </a:spcBef>
              <a:defRPr sz="1200">
                <a:solidFill>
                  <a:schemeClr val="tx1"/>
                </a:solidFill>
                <a:latin typeface="Times New Roman" panose="02020603050405020304" pitchFamily="18" charset="0"/>
              </a:defRPr>
            </a:lvl4pPr>
            <a:lvl5pPr marL="2096491" indent="-232943" defTabSz="949568" eaLnBrk="0" hangingPunct="0">
              <a:spcBef>
                <a:spcPct val="30000"/>
              </a:spcBef>
              <a:defRPr sz="1200">
                <a:solidFill>
                  <a:schemeClr val="tx1"/>
                </a:solidFill>
                <a:latin typeface="Times New Roman" panose="02020603050405020304" pitchFamily="18" charset="0"/>
              </a:defRPr>
            </a:lvl5pPr>
            <a:lvl6pPr marL="2562377" indent="-232943" defTabSz="949568" eaLnBrk="0" fontAlgn="base" hangingPunct="0">
              <a:spcBef>
                <a:spcPct val="30000"/>
              </a:spcBef>
              <a:spcAft>
                <a:spcPct val="0"/>
              </a:spcAft>
              <a:defRPr sz="1200">
                <a:solidFill>
                  <a:schemeClr val="tx1"/>
                </a:solidFill>
                <a:latin typeface="Times New Roman" panose="02020603050405020304" pitchFamily="18" charset="0"/>
              </a:defRPr>
            </a:lvl6pPr>
            <a:lvl7pPr marL="3028264" indent="-232943" defTabSz="949568" eaLnBrk="0" fontAlgn="base" hangingPunct="0">
              <a:spcBef>
                <a:spcPct val="30000"/>
              </a:spcBef>
              <a:spcAft>
                <a:spcPct val="0"/>
              </a:spcAft>
              <a:defRPr sz="1200">
                <a:solidFill>
                  <a:schemeClr val="tx1"/>
                </a:solidFill>
                <a:latin typeface="Times New Roman" panose="02020603050405020304" pitchFamily="18" charset="0"/>
              </a:defRPr>
            </a:lvl7pPr>
            <a:lvl8pPr marL="3494151" indent="-232943" defTabSz="949568" eaLnBrk="0" fontAlgn="base" hangingPunct="0">
              <a:spcBef>
                <a:spcPct val="30000"/>
              </a:spcBef>
              <a:spcAft>
                <a:spcPct val="0"/>
              </a:spcAft>
              <a:defRPr sz="1200">
                <a:solidFill>
                  <a:schemeClr val="tx1"/>
                </a:solidFill>
                <a:latin typeface="Times New Roman" panose="02020603050405020304" pitchFamily="18" charset="0"/>
              </a:defRPr>
            </a:lvl8pPr>
            <a:lvl9pPr marL="3960038" indent="-232943" defTabSz="94956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12</a:t>
            </a:fld>
            <a:endParaRPr lang="en-US" altLang="zh-CN">
              <a:solidFill>
                <a:prstClr val="black"/>
              </a:solidFill>
            </a:endParaRPr>
          </a:p>
        </p:txBody>
      </p:sp>
    </p:spTree>
    <p:extLst>
      <p:ext uri="{BB962C8B-B14F-4D97-AF65-F5344CB8AC3E}">
        <p14:creationId xmlns:p14="http://schemas.microsoft.com/office/powerpoint/2010/main" val="2977177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b="1" cap="all" spc="200" baseline="0">
                <a:solidFill>
                  <a:schemeClr val="tx1"/>
                </a:solidFill>
                <a:latin typeface="Berlin Sans FB Demi" panose="020E0802020502020306"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65935"/>
            <a:ext cx="12192000" cy="6977609"/>
          </a:xfrm>
          <a:prstGeom prst="rect">
            <a:avLst/>
          </a:prstGeom>
        </p:spPr>
      </p:pic>
      <p:sp>
        <p:nvSpPr>
          <p:cNvPr id="2" name="Title 1"/>
          <p:cNvSpPr>
            <a:spLocks noGrp="1"/>
          </p:cNvSpPr>
          <p:nvPr>
            <p:ph type="ctrTitle"/>
          </p:nvPr>
        </p:nvSpPr>
        <p:spPr>
          <a:xfrm>
            <a:off x="1066801" y="1762662"/>
            <a:ext cx="10058400" cy="2528396"/>
          </a:xfrm>
        </p:spPr>
        <p:txBody>
          <a:bodyPr anchor="b">
            <a:normAutofit/>
          </a:bodyPr>
          <a:lstStyle>
            <a:lvl1pPr algn="l">
              <a:lnSpc>
                <a:spcPct val="85000"/>
              </a:lnSpc>
              <a:defRPr sz="8000" spc="-51"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6801" y="4168737"/>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smtClean="0"/>
              <a:t>Click to edit Master subtitle style</a:t>
            </a:r>
            <a:endParaRPr lang="en-US" dirty="0"/>
          </a:p>
        </p:txBody>
      </p:sp>
    </p:spTree>
    <p:extLst>
      <p:ext uri="{BB962C8B-B14F-4D97-AF65-F5344CB8AC3E}">
        <p14:creationId xmlns:p14="http://schemas.microsoft.com/office/powerpoint/2010/main" val="4857388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effectLst>
                  <a:outerShdw blurRad="50800" dist="38100" dir="2700000" algn="tl" rotWithShape="0">
                    <a:prstClr val="black">
                      <a:alpha val="40000"/>
                    </a:prstClr>
                  </a:outerShdw>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extLst>
      <p:ext uri="{BB962C8B-B14F-4D97-AF65-F5344CB8AC3E}">
        <p14:creationId xmlns:p14="http://schemas.microsoft.com/office/powerpoint/2010/main" val="36577539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4" y="221676"/>
            <a:ext cx="11369963" cy="738909"/>
          </a:xfrm>
        </p:spPr>
        <p:txBody>
          <a:bodyPr/>
          <a:lstStyle>
            <a:lvl1pPr marL="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0983" y="1219200"/>
            <a:ext cx="11406908" cy="5384800"/>
          </a:xfrm>
        </p:spPr>
        <p:txBody>
          <a:bodyPr/>
          <a:lstStyle>
            <a:lvl1pPr marL="461963" indent="-461963">
              <a:defRPr sz="2800"/>
            </a:lvl1pPr>
            <a:lvl2pPr marL="738188" indent="-538163">
              <a:defRPr sz="2800"/>
            </a:lvl2pPr>
            <a:lvl3pPr marL="858838" indent="-474663">
              <a:defRPr sz="2800"/>
            </a:lvl3pPr>
            <a:lvl4pPr marL="1144588" indent="-522288">
              <a:defRPr sz="2800"/>
            </a:lvl4pPr>
            <a:lvl5pPr marL="1376363" indent="-508000">
              <a:defRPr sz="2800"/>
            </a:lvl5p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 Fourth level</a:t>
            </a:r>
          </a:p>
          <a:p>
            <a:pPr lvl="4"/>
            <a:r>
              <a:rPr lang="en-US" dirty="0" smtClean="0"/>
              <a:t> 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7" y="6492878"/>
            <a:ext cx="2472271" cy="365125"/>
          </a:xfrm>
          <a:prstGeom prst="rect">
            <a:avLst/>
          </a:prstGeom>
        </p:spPr>
        <p:txBody>
          <a:bodyPr lIns="91438" tIns="45719" rIns="91438" bIns="45719"/>
          <a:lstStyle/>
          <a:p>
            <a:fld id="{49B74239-73C9-4B55-8B1C-66BCA0FCF2F2}" type="datetime1">
              <a:rPr lang="en-US" smtClean="0"/>
              <a:t>1/26/2017</a:t>
            </a:fld>
            <a:endParaRPr lang="en-US" dirty="0"/>
          </a:p>
        </p:txBody>
      </p:sp>
      <p:sp>
        <p:nvSpPr>
          <p:cNvPr id="8" name="Footer Placeholder 7"/>
          <p:cNvSpPr>
            <a:spLocks noGrp="1"/>
          </p:cNvSpPr>
          <p:nvPr>
            <p:ph type="ftr" sz="quarter" idx="11"/>
          </p:nvPr>
        </p:nvSpPr>
        <p:spPr>
          <a:xfrm>
            <a:off x="3686187" y="6459788"/>
            <a:ext cx="4822804" cy="365125"/>
          </a:xfrm>
          <a:prstGeom prst="rect">
            <a:avLst/>
          </a:prstGeom>
        </p:spPr>
        <p:txBody>
          <a:bodyPr lIns="91438" tIns="45719" rIns="91438" bIns="45719"/>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4" y="6459788"/>
            <a:ext cx="2618511" cy="365125"/>
          </a:xfrm>
          <a:prstGeom prst="rect">
            <a:avLst/>
          </a:prstGeom>
        </p:spPr>
        <p:txBody>
          <a:bodyPr lIns="91438" tIns="45719" rIns="91438" bIns="45719"/>
          <a:lstStyle>
            <a:lvl1pPr algn="l">
              <a:defRPr/>
            </a:lvl1pPr>
          </a:lstStyle>
          <a:p>
            <a:fld id="{CBBD38C9-86BE-42BA-90B7-7B0F222A966C}" type="datetime1">
              <a:rPr lang="en-US" smtClean="0"/>
              <a:t>1/26/2017</a:t>
            </a:fld>
            <a:endParaRPr lang="en-US" dirty="0"/>
          </a:p>
        </p:txBody>
      </p:sp>
      <p:sp>
        <p:nvSpPr>
          <p:cNvPr id="6" name="Footer Placeholder 5"/>
          <p:cNvSpPr>
            <a:spLocks noGrp="1"/>
          </p:cNvSpPr>
          <p:nvPr>
            <p:ph type="ftr" sz="quarter" idx="11"/>
          </p:nvPr>
        </p:nvSpPr>
        <p:spPr>
          <a:xfrm>
            <a:off x="4800600" y="6459788"/>
            <a:ext cx="4648200" cy="365125"/>
          </a:xfrm>
          <a:prstGeom prst="rect">
            <a:avLst/>
          </a:prstGeom>
        </p:spPr>
        <p:txBody>
          <a:bodyPr lIns="91438" tIns="45719" rIns="91438" bIns="45719"/>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2" y="6492878"/>
            <a:ext cx="1312025" cy="365125"/>
          </a:xfrm>
          <a:prstGeom prst="rect">
            <a:avLst/>
          </a:prstGeom>
        </p:spPr>
        <p:txBody>
          <a:bodyPr lIns="91438" tIns="45719" rIns="91438" bIns="45719"/>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pPr defTabSz="457189"/>
            <a:fld id="{F8AEC942-2407-433B-A893-91FC14D7604A}" type="slidenum">
              <a:rPr lang="en-US" altLang="en-US">
                <a:solidFill>
                  <a:srgbClr val="000000"/>
                </a:solidFill>
              </a:rPr>
              <a:pPr defTabSz="457189"/>
              <a:t>‹#›</a:t>
            </a:fld>
            <a:endParaRPr lang="en-US" altLang="en-US">
              <a:solidFill>
                <a:srgbClr val="000000"/>
              </a:solidFill>
            </a:endParaRPr>
          </a:p>
        </p:txBody>
      </p:sp>
    </p:spTree>
    <p:extLst>
      <p:ext uri="{BB962C8B-B14F-4D97-AF65-F5344CB8AC3E}">
        <p14:creationId xmlns:p14="http://schemas.microsoft.com/office/powerpoint/2010/main" val="169765617"/>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4" y="286606"/>
            <a:ext cx="11369963" cy="673979"/>
          </a:xfrm>
          <a:prstGeom prst="rect">
            <a:avLst/>
          </a:prstGeom>
        </p:spPr>
        <p:txBody>
          <a:bodyPr vert="horz" lIns="91438" tIns="45719" rIns="91438" bIns="45719"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2"/>
            <a:ext cx="11406908" cy="5209309"/>
          </a:xfrm>
          <a:prstGeom prst="rect">
            <a:avLst/>
          </a:prstGeom>
        </p:spPr>
        <p:txBody>
          <a:bodyPr vert="horz" lIns="91438" tIns="45719" rIns="91438" bIns="45719"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710" r:id="rId9"/>
  </p:sldLayoutIdLst>
  <p:timing>
    <p:tnLst>
      <p:par>
        <p:cTn id="1" dur="indefinite" restart="never" nodeType="tmRoot"/>
      </p:par>
    </p:tnLst>
  </p:timing>
  <p:hf hdr="0" ftr="0" dt="0"/>
  <p:txStyles>
    <p:titleStyle>
      <a:lvl1pPr algn="ctr" defTabSz="914377" rtl="0" eaLnBrk="1" latinLnBrk="0" hangingPunct="1">
        <a:lnSpc>
          <a:spcPct val="85000"/>
        </a:lnSpc>
        <a:spcBef>
          <a:spcPct val="0"/>
        </a:spcBef>
        <a:buNone/>
        <a:defRPr sz="4400" b="1"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3237767452"/>
      </p:ext>
    </p:extLst>
  </p:cSld>
  <p:clrMap bg1="lt1" tx1="dk1" bg2="lt2" tx2="dk2" accent1="accent1" accent2="accent2" accent3="accent3" accent4="accent4" accent5="accent5" accent6="accent6" hlink="hlink" folHlink="folHlink"/>
  <p:sldLayoutIdLst>
    <p:sldLayoutId id="2147483708" r:id="rId1"/>
    <p:sldLayoutId id="2147483709" r:id="rId2"/>
  </p:sldLayoutIdLst>
  <p:timing>
    <p:tnLst>
      <p:par>
        <p:cTn id="1" dur="indefinite" restart="never" nodeType="tmRoot"/>
      </p:par>
    </p:tnLst>
  </p:timing>
  <p:hf hdr="0" ftr="0" dt="0"/>
  <p:txStyles>
    <p:titleStyle>
      <a:lvl1pPr algn="ctr" defTabSz="914354"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18.em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emf"/><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31.wmf"/><Relationship Id="rId3" Type="http://schemas.openxmlformats.org/officeDocument/2006/relationships/notesSlide" Target="../notesSlides/notesSlide13.xml"/><Relationship Id="rId7" Type="http://schemas.openxmlformats.org/officeDocument/2006/relationships/image" Target="../media/image35.wmf"/><Relationship Id="rId12"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34.png"/><Relationship Id="rId11" Type="http://schemas.openxmlformats.org/officeDocument/2006/relationships/image" Target="../media/image30.wmf"/><Relationship Id="rId5" Type="http://schemas.openxmlformats.org/officeDocument/2006/relationships/image" Target="../media/image33.wmf"/><Relationship Id="rId10" Type="http://schemas.openxmlformats.org/officeDocument/2006/relationships/oleObject" Target="../embeddings/oleObject2.bin"/><Relationship Id="rId4" Type="http://schemas.openxmlformats.org/officeDocument/2006/relationships/image" Target="../media/image32.wmf"/><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3.jpe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53.wmf"/><Relationship Id="rId5" Type="http://schemas.openxmlformats.org/officeDocument/2006/relationships/oleObject" Target="../embeddings/oleObject4.bin"/><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file:///C:\Users\hanj\Dropbox\000-512-2017-Spring\Lecture-Barabarsi\Chapter%203%20&#8211;%20Network%20Science%20by%20Albert-L&#225;szl&#243;%20Barab&#225;si_files\figure-3-5.jpg" TargetMode="External"/><Relationship Id="rId7"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file:///C:\Users\hanj\Dropbox\000-512-2017-Spring\Lecture-Barabarsi\Chapter%203%20&#8211;%20Network%20Science%20by%20Albert-L&#225;szl&#243;%20Barab&#225;si_files\figure-3-3.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emf"/></Relationships>
</file>

<file path=ppt/slides/_rels/slide38.xml.rels><?xml version="1.0" encoding="UTF-8" standalone="yes"?>
<Relationships xmlns="http://schemas.openxmlformats.org/package/2006/relationships"><Relationship Id="rId3" Type="http://schemas.openxmlformats.org/officeDocument/2006/relationships/image" Target="file:///C:\Users\hanj\Dropbox\000-512-2017-Spring\Lecture-Barabarsi\Chapter%203%20&#8211;%20Network%20Science%20by%20Albert-L&#225;szl&#243;%20Barab&#225;si_files\figure-3-6.jpg"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file:///C:\Users\hanj\Dropbox\000-512-2017-Spring\Lecture-Barabarsi\Chapter%204%20&#8211;%20Network%20Science%20by%20Albert-L&#225;szl&#243;%20Barab&#225;si_files\figure-4-2.jpg"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7"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3.jpe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hyperlink" Target="http://online.sfsu.edu/~webhead/lrlbest.jpg" TargetMode="External"/><Relationship Id="rId5" Type="http://schemas.openxmlformats.org/officeDocument/2006/relationships/image" Target="../media/image92.png"/><Relationship Id="rId4" Type="http://schemas.openxmlformats.org/officeDocument/2006/relationships/oleObject" Target="../embeddings/oleObject5.bin"/></Relationships>
</file>

<file path=ppt/slides/_rels/slide5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oleObject" Target="../embeddings/oleObject8.bin"/><Relationship Id="rId3" Type="http://schemas.openxmlformats.org/officeDocument/2006/relationships/notesSlide" Target="../notesSlides/notesSlide52.xml"/><Relationship Id="rId7" Type="http://schemas.openxmlformats.org/officeDocument/2006/relationships/image" Target="../media/image101.png"/><Relationship Id="rId12" Type="http://schemas.openxmlformats.org/officeDocument/2006/relationships/image" Target="../media/image95.png"/><Relationship Id="rId17" Type="http://schemas.openxmlformats.org/officeDocument/2006/relationships/image" Target="../media/image103.png"/><Relationship Id="rId2" Type="http://schemas.openxmlformats.org/officeDocument/2006/relationships/slideLayout" Target="../slideLayouts/slideLayout9.xml"/><Relationship Id="rId16" Type="http://schemas.openxmlformats.org/officeDocument/2006/relationships/image" Target="../media/image97.png"/><Relationship Id="rId1" Type="http://schemas.openxmlformats.org/officeDocument/2006/relationships/vmlDrawing" Target="../drawings/vmlDrawing5.vml"/><Relationship Id="rId6" Type="http://schemas.openxmlformats.org/officeDocument/2006/relationships/image" Target="../media/image100.png"/><Relationship Id="rId11" Type="http://schemas.openxmlformats.org/officeDocument/2006/relationships/oleObject" Target="../embeddings/oleObject7.bin"/><Relationship Id="rId5" Type="http://schemas.openxmlformats.org/officeDocument/2006/relationships/image" Target="../media/image99.png"/><Relationship Id="rId15" Type="http://schemas.openxmlformats.org/officeDocument/2006/relationships/oleObject" Target="../embeddings/oleObject9.bin"/><Relationship Id="rId10" Type="http://schemas.openxmlformats.org/officeDocument/2006/relationships/image" Target="../media/image94.png"/><Relationship Id="rId4" Type="http://schemas.openxmlformats.org/officeDocument/2006/relationships/image" Target="../media/image98.png"/><Relationship Id="rId9" Type="http://schemas.openxmlformats.org/officeDocument/2006/relationships/oleObject" Target="../embeddings/oleObject6.bin"/><Relationship Id="rId1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oleObject" Target="../embeddings/oleObject10.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vmlDrawing" Target="../drawings/vmlDrawing7.vml"/><Relationship Id="rId6" Type="http://schemas.openxmlformats.org/officeDocument/2006/relationships/image" Target="../media/image106.png"/><Relationship Id="rId5" Type="http://schemas.openxmlformats.org/officeDocument/2006/relationships/oleObject" Target="../embeddings/oleObject11.bin"/><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file:///C:\Users\hanj\Dropbox\000-512-2017-Spring\Lecture-Barabarsi\Chapter%202%20&#8211;%20Network%20Science%20by%20Albert-L&#225;szl&#243;%20Barab&#225;si_files\figure-2-17.jpg"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9.xml"/><Relationship Id="rId1" Type="http://schemas.openxmlformats.org/officeDocument/2006/relationships/vmlDrawing" Target="../drawings/vmlDrawing8.vml"/><Relationship Id="rId5" Type="http://schemas.openxmlformats.org/officeDocument/2006/relationships/image" Target="../media/image114.png"/><Relationship Id="rId4"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cs.umd.edu/~getoor/"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3.xml"/><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444" y="1796386"/>
            <a:ext cx="12502444" cy="1679943"/>
          </a:xfrm>
        </p:spPr>
        <p:txBody>
          <a:bodyPr>
            <a:noAutofit/>
          </a:bodyPr>
          <a:lstStyle/>
          <a:p>
            <a:pPr algn="ctr" defTabSz="1219110">
              <a:lnSpc>
                <a:spcPct val="100000"/>
              </a:lnSpc>
              <a:spcBef>
                <a:spcPts val="600"/>
              </a:spcBef>
              <a:spcAft>
                <a:spcPts val="600"/>
              </a:spcAft>
            </a:pPr>
            <a:r>
              <a:rPr lang="en-US" altLang="en-US" b="1" kern="0" dirty="0" smtClean="0">
                <a:effectLst>
                  <a:outerShdw blurRad="50800" dist="38100" dir="2700000" algn="tl" rotWithShape="0">
                    <a:prstClr val="black">
                      <a:alpha val="40000"/>
                    </a:prstClr>
                  </a:outerShdw>
                </a:effectLst>
              </a:rPr>
              <a:t>Introduction to Networks</a:t>
            </a:r>
            <a:endParaRPr lang="en-US" b="1" dirty="0">
              <a:solidFill>
                <a:prstClr val="black"/>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586163" y="4223690"/>
            <a:ext cx="10477500" cy="2209377"/>
          </a:xfrm>
        </p:spPr>
        <p:txBody>
          <a:bodyPr>
            <a:normAutofit fontScale="92500" lnSpcReduction="20000"/>
          </a:bodyPr>
          <a:lstStyle/>
          <a:p>
            <a:r>
              <a:rPr lang="en-US" sz="3000" dirty="0" err="1" smtClean="0">
                <a:latin typeface="Arial Rounded MT Bold" panose="020F0704030504030204" pitchFamily="34" charset="0"/>
              </a:rPr>
              <a:t>Jiawei</a:t>
            </a:r>
            <a:r>
              <a:rPr lang="en-US" sz="3000" dirty="0" smtClean="0">
                <a:latin typeface="Arial Rounded MT Bold" panose="020F0704030504030204" pitchFamily="34" charset="0"/>
              </a:rPr>
              <a:t> Han</a:t>
            </a:r>
          </a:p>
          <a:p>
            <a:r>
              <a:rPr lang="en-US" sz="3000" dirty="0" smtClean="0">
                <a:latin typeface="Arial Rounded MT Bold" panose="020F0704030504030204" pitchFamily="34" charset="0"/>
              </a:rPr>
              <a:t>Computer Science</a:t>
            </a:r>
          </a:p>
          <a:p>
            <a:r>
              <a:rPr lang="en-US" sz="3000" dirty="0" smtClean="0">
                <a:latin typeface="Arial Rounded MT Bold" panose="020F0704030504030204" pitchFamily="34" charset="0"/>
              </a:rPr>
              <a:t>University of Illinois at Urbana-Champaign</a:t>
            </a:r>
          </a:p>
          <a:p>
            <a:endParaRPr lang="en-US" sz="3000" dirty="0">
              <a:latin typeface="Arial Rounded MT Bold" panose="020F0704030504030204" pitchFamily="34" charset="0"/>
            </a:endParaRPr>
          </a:p>
          <a:p>
            <a:fld id="{4A8EB830-9035-584E-B8C8-C76AAAA71800}" type="datetime4">
              <a:rPr lang="en-US" sz="3000" smtClean="0">
                <a:latin typeface="Arial Rounded MT Bold" panose="020F0704030504030204" pitchFamily="34" charset="0"/>
              </a:rPr>
              <a:t>January 26, 2017</a:t>
            </a:fld>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pPr defTabSz="457178"/>
            <a:fld id="{4FAB73BC-B049-4115-A692-8D63A059BFB8}" type="slidenum">
              <a:rPr lang="en-US" smtClean="0">
                <a:solidFill>
                  <a:srgbClr val="000000"/>
                </a:solidFill>
              </a:rPr>
              <a:pPr defTabSz="457178"/>
              <a:t>1</a:t>
            </a:fld>
            <a:endParaRPr lang="en-US" dirty="0">
              <a:solidFill>
                <a:srgbClr val="000000"/>
              </a:solidFill>
            </a:endParaRPr>
          </a:p>
        </p:txBody>
      </p:sp>
    </p:spTree>
    <p:extLst>
      <p:ext uri="{BB962C8B-B14F-4D97-AF65-F5344CB8AC3E}">
        <p14:creationId xmlns:p14="http://schemas.microsoft.com/office/powerpoint/2010/main" val="4040423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a:effectLst>
                  <a:outerShdw blurRad="38100" dist="38100" dir="2700000" algn="tl">
                    <a:srgbClr val="C0C0C0"/>
                  </a:outerShdw>
                </a:effectLst>
                <a:ea typeface="SimSun" pitchFamily="2" charset="-122"/>
              </a:rPr>
              <a:t>Radius and Diameter of a Network</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35480"/>
            <a:ext cx="10643935" cy="5417719"/>
          </a:xfrm>
        </p:spPr>
        <p:txBody>
          <a:bodyPr vert="horz" lIns="92075" tIns="46038" rIns="92075" bIns="46038" rtlCol="0">
            <a:noAutofit/>
          </a:bodyPr>
          <a:lstStyle/>
          <a:p>
            <a:pPr>
              <a:spcAft>
                <a:spcPts val="200"/>
              </a:spcAft>
            </a:pPr>
            <a:r>
              <a:rPr lang="en-US" altLang="en-US" b="1" dirty="0" smtClean="0"/>
              <a:t>Eccentricity</a:t>
            </a:r>
            <a:r>
              <a:rPr lang="en-US" altLang="en-US" dirty="0"/>
              <a:t>: The eccentricity of a node v</a:t>
            </a:r>
            <a:r>
              <a:rPr lang="en-US" altLang="en-US" baseline="-25000" dirty="0"/>
              <a:t>i</a:t>
            </a:r>
            <a:r>
              <a:rPr lang="en-US" altLang="en-US" dirty="0"/>
              <a:t> is the maximum distance from v</a:t>
            </a:r>
            <a:r>
              <a:rPr lang="en-US" altLang="en-US" baseline="-25000" dirty="0"/>
              <a:t>i</a:t>
            </a:r>
            <a:r>
              <a:rPr lang="en-US" altLang="en-US" dirty="0"/>
              <a:t> to any other nodes in the graph</a:t>
            </a:r>
          </a:p>
          <a:p>
            <a:pPr lvl="1" algn="just">
              <a:spcAft>
                <a:spcPts val="200"/>
              </a:spcAft>
            </a:pPr>
            <a:r>
              <a:rPr lang="en-US" altLang="en-US" dirty="0"/>
              <a:t>e(v</a:t>
            </a:r>
            <a:r>
              <a:rPr lang="en-US" altLang="en-US" baseline="-25000" dirty="0"/>
              <a:t>i</a:t>
            </a:r>
            <a:r>
              <a:rPr lang="en-US" altLang="en-US" dirty="0"/>
              <a:t>) = </a:t>
            </a:r>
            <a:r>
              <a:rPr lang="en-US" altLang="en-US" dirty="0" err="1"/>
              <a:t>max</a:t>
            </a:r>
            <a:r>
              <a:rPr lang="en-US" altLang="en-US" baseline="-25000" dirty="0" err="1"/>
              <a:t>j</a:t>
            </a:r>
            <a:r>
              <a:rPr lang="en-US" altLang="en-US" dirty="0"/>
              <a:t> {d(v</a:t>
            </a:r>
            <a:r>
              <a:rPr lang="en-US" altLang="en-US" baseline="-25000" dirty="0"/>
              <a:t>i, </a:t>
            </a:r>
            <a:r>
              <a:rPr lang="en-US" altLang="en-US" dirty="0" err="1"/>
              <a:t>v</a:t>
            </a:r>
            <a:r>
              <a:rPr lang="en-US" altLang="en-US" baseline="-25000" dirty="0" err="1"/>
              <a:t>j</a:t>
            </a:r>
            <a:r>
              <a:rPr lang="en-US" altLang="en-US" dirty="0"/>
              <a:t>)}</a:t>
            </a:r>
          </a:p>
          <a:p>
            <a:pPr lvl="1" algn="just">
              <a:spcAft>
                <a:spcPts val="200"/>
              </a:spcAft>
            </a:pPr>
            <a:r>
              <a:rPr lang="en-US" altLang="en-US" dirty="0"/>
              <a:t>E.g., e(A) = 1, e(F) = e(B) = e(D) = e(H) = 2 </a:t>
            </a:r>
            <a:endParaRPr lang="en-US" altLang="zh-CN" dirty="0">
              <a:ea typeface="SimSun" panose="02010600030101010101" pitchFamily="2" charset="-122"/>
            </a:endParaRPr>
          </a:p>
          <a:p>
            <a:pPr>
              <a:spcAft>
                <a:spcPts val="200"/>
              </a:spcAft>
            </a:pPr>
            <a:r>
              <a:rPr lang="en-US" altLang="zh-CN" b="1" dirty="0">
                <a:ea typeface="SimSun" panose="02010600030101010101" pitchFamily="2" charset="-122"/>
              </a:rPr>
              <a:t>Radius</a:t>
            </a:r>
            <a:r>
              <a:rPr lang="en-US" altLang="zh-CN" dirty="0">
                <a:ea typeface="SimSun" panose="02010600030101010101" pitchFamily="2" charset="-122"/>
              </a:rPr>
              <a:t> of a connected graph G: the min eccentricity of any node in G</a:t>
            </a:r>
          </a:p>
          <a:p>
            <a:pPr lvl="1" algn="just">
              <a:spcAft>
                <a:spcPts val="200"/>
              </a:spcAft>
            </a:pPr>
            <a:r>
              <a:rPr lang="en-US" altLang="en-US" dirty="0"/>
              <a:t>r(G) = min</a:t>
            </a:r>
            <a:r>
              <a:rPr lang="en-US" altLang="en-US" baseline="-25000" dirty="0"/>
              <a:t>i</a:t>
            </a:r>
            <a:r>
              <a:rPr lang="en-US" altLang="en-US" dirty="0"/>
              <a:t> {e(v</a:t>
            </a:r>
            <a:r>
              <a:rPr lang="en-US" altLang="en-US" baseline="-25000" dirty="0"/>
              <a:t>i</a:t>
            </a:r>
            <a:r>
              <a:rPr lang="en-US" altLang="en-US" dirty="0"/>
              <a:t>)} = min</a:t>
            </a:r>
            <a:r>
              <a:rPr lang="en-US" altLang="en-US" baseline="-25000" dirty="0"/>
              <a:t>i</a:t>
            </a:r>
            <a:r>
              <a:rPr lang="en-US" altLang="en-US" dirty="0"/>
              <a:t> {</a:t>
            </a:r>
            <a:r>
              <a:rPr lang="en-US" altLang="en-US" dirty="0" err="1"/>
              <a:t>max</a:t>
            </a:r>
            <a:r>
              <a:rPr lang="en-US" altLang="en-US" baseline="-25000" dirty="0" err="1"/>
              <a:t>j</a:t>
            </a:r>
            <a:r>
              <a:rPr lang="en-US" altLang="en-US" dirty="0"/>
              <a:t> {d(v</a:t>
            </a:r>
            <a:r>
              <a:rPr lang="en-US" altLang="en-US" baseline="-25000" dirty="0"/>
              <a:t>i, </a:t>
            </a:r>
            <a:r>
              <a:rPr lang="en-US" altLang="en-US" dirty="0" err="1"/>
              <a:t>v</a:t>
            </a:r>
            <a:r>
              <a:rPr lang="en-US" altLang="en-US" baseline="-25000" dirty="0" err="1"/>
              <a:t>j</a:t>
            </a:r>
            <a:r>
              <a:rPr lang="en-US" altLang="en-US" dirty="0"/>
              <a:t>)}}</a:t>
            </a:r>
          </a:p>
          <a:p>
            <a:pPr lvl="1" algn="just">
              <a:spcAft>
                <a:spcPts val="200"/>
              </a:spcAft>
            </a:pPr>
            <a:r>
              <a:rPr lang="en-US" altLang="en-US" dirty="0"/>
              <a:t>E.g., r(G</a:t>
            </a:r>
            <a:r>
              <a:rPr lang="en-US" altLang="en-US" baseline="-25000" dirty="0"/>
              <a:t>1</a:t>
            </a:r>
            <a:r>
              <a:rPr lang="en-US" altLang="en-US" dirty="0"/>
              <a:t>) = 1</a:t>
            </a:r>
          </a:p>
          <a:p>
            <a:pPr>
              <a:spcAft>
                <a:spcPts val="200"/>
              </a:spcAft>
            </a:pPr>
            <a:r>
              <a:rPr lang="en-US" altLang="zh-CN" b="1" dirty="0">
                <a:ea typeface="SimSun" panose="02010600030101010101" pitchFamily="2" charset="-122"/>
              </a:rPr>
              <a:t>Diameter</a:t>
            </a:r>
            <a:r>
              <a:rPr lang="en-US" altLang="zh-CN" dirty="0">
                <a:ea typeface="SimSun" panose="02010600030101010101" pitchFamily="2" charset="-122"/>
              </a:rPr>
              <a:t> of a connected graph G: the max eccentricity of any node in G</a:t>
            </a:r>
          </a:p>
          <a:p>
            <a:pPr lvl="1" algn="just">
              <a:spcAft>
                <a:spcPts val="200"/>
              </a:spcAft>
            </a:pPr>
            <a:r>
              <a:rPr lang="en-US" altLang="en-US" dirty="0"/>
              <a:t>d(G) = max</a:t>
            </a:r>
            <a:r>
              <a:rPr lang="en-US" altLang="en-US" baseline="-25000" dirty="0"/>
              <a:t>i</a:t>
            </a:r>
            <a:r>
              <a:rPr lang="en-US" altLang="en-US" dirty="0"/>
              <a:t> {e(v</a:t>
            </a:r>
            <a:r>
              <a:rPr lang="en-US" altLang="en-US" baseline="-25000" dirty="0"/>
              <a:t>i</a:t>
            </a:r>
            <a:r>
              <a:rPr lang="en-US" altLang="en-US" dirty="0"/>
              <a:t>)} = max</a:t>
            </a:r>
            <a:r>
              <a:rPr lang="en-US" altLang="en-US" baseline="-25000" dirty="0"/>
              <a:t>i, j</a:t>
            </a:r>
            <a:r>
              <a:rPr lang="en-US" altLang="en-US" dirty="0"/>
              <a:t> {d(v</a:t>
            </a:r>
            <a:r>
              <a:rPr lang="en-US" altLang="en-US" baseline="-25000" dirty="0"/>
              <a:t>i, </a:t>
            </a:r>
            <a:r>
              <a:rPr lang="en-US" altLang="en-US" dirty="0" err="1"/>
              <a:t>v</a:t>
            </a:r>
            <a:r>
              <a:rPr lang="en-US" altLang="en-US" baseline="-25000" dirty="0" err="1"/>
              <a:t>j</a:t>
            </a:r>
            <a:r>
              <a:rPr lang="en-US" altLang="en-US" dirty="0"/>
              <a:t>)}</a:t>
            </a:r>
          </a:p>
          <a:p>
            <a:pPr lvl="1" algn="just">
              <a:spcAft>
                <a:spcPts val="200"/>
              </a:spcAft>
            </a:pPr>
            <a:r>
              <a:rPr lang="en-US" altLang="en-US" dirty="0"/>
              <a:t>E.g., d(G</a:t>
            </a:r>
            <a:r>
              <a:rPr lang="en-US" altLang="en-US" baseline="-25000" dirty="0"/>
              <a:t>1</a:t>
            </a:r>
            <a:r>
              <a:rPr lang="en-US" altLang="en-US" dirty="0"/>
              <a:t>) = 2</a:t>
            </a:r>
          </a:p>
          <a:p>
            <a:pPr algn="just">
              <a:spcAft>
                <a:spcPts val="200"/>
              </a:spcAft>
            </a:pPr>
            <a:r>
              <a:rPr lang="en-US" altLang="en-US" dirty="0"/>
              <a:t>Diameter is sensitive to outliers. Effective diameter: min # of hops for which a large fraction, typically 90%, of all connected pairs of nodes can reach each </a:t>
            </a:r>
            <a:r>
              <a:rPr lang="en-US" altLang="en-US" dirty="0" smtClean="0"/>
              <a:t>other</a:t>
            </a:r>
            <a:endParaRPr lang="en-US" alt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563" y="1539876"/>
            <a:ext cx="19621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9486900" y="2574926"/>
            <a:ext cx="960438" cy="307975"/>
          </a:xfrm>
          <a:prstGeom prst="rect">
            <a:avLst/>
          </a:prstGeom>
          <a:solidFill>
            <a:schemeClr val="accent1">
              <a:lumMod val="60000"/>
              <a:lumOff val="40000"/>
            </a:schemeClr>
          </a:solidFill>
        </p:spPr>
        <p:txBody>
          <a:bodyPr>
            <a:spAutoFit/>
          </a:bodyPr>
          <a:lstStyle/>
          <a:p>
            <a:pPr algn="ctr" defTabSz="914400" eaLnBrk="0" fontAlgn="base" hangingPunct="0">
              <a:spcBef>
                <a:spcPct val="0"/>
              </a:spcBef>
              <a:spcAft>
                <a:spcPct val="0"/>
              </a:spcAft>
              <a:defRPr/>
            </a:pPr>
            <a:r>
              <a:rPr lang="en-US" sz="1400" dirty="0">
                <a:solidFill>
                  <a:srgbClr val="000000"/>
                </a:solidFill>
                <a:ea typeface="MS PGothic" panose="020B0600070205080204" pitchFamily="34" charset="-128"/>
                <a:cs typeface="Arial" pitchFamily="34" charset="0"/>
              </a:rPr>
              <a:t>Graph G</a:t>
            </a:r>
            <a:r>
              <a:rPr lang="en-US" sz="1400" baseline="-25000" dirty="0">
                <a:solidFill>
                  <a:srgbClr val="000000"/>
                </a:solidFill>
                <a:ea typeface="MS PGothic" panose="020B0600070205080204" pitchFamily="34" charset="-128"/>
                <a:cs typeface="Arial" pitchFamily="34" charset="0"/>
              </a:rPr>
              <a:t>1</a:t>
            </a:r>
          </a:p>
        </p:txBody>
      </p:sp>
    </p:spTree>
    <p:extLst>
      <p:ext uri="{BB962C8B-B14F-4D97-AF65-F5344CB8AC3E}">
        <p14:creationId xmlns:p14="http://schemas.microsoft.com/office/powerpoint/2010/main" val="46045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smtClean="0">
                <a:effectLst>
                  <a:outerShdw blurRad="38100" dist="38100" dir="2700000" algn="tl">
                    <a:srgbClr val="C0C0C0"/>
                  </a:outerShdw>
                </a:effectLst>
              </a:rPr>
              <a:t>Various Kinds of Paths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13612" y="1122548"/>
            <a:ext cx="9816392" cy="5613230"/>
          </a:xfrm>
        </p:spPr>
        <p:txBody>
          <a:bodyPr vert="horz" lIns="92075" tIns="46038" rIns="92075" bIns="46038" rtlCol="0">
            <a:noAutofit/>
          </a:bodyPr>
          <a:lstStyle/>
          <a:p>
            <a:r>
              <a:rPr lang="en-US" altLang="en-US" dirty="0" smtClean="0"/>
              <a:t>Shortest </a:t>
            </a:r>
            <a:r>
              <a:rPr lang="en-US" altLang="en-US" dirty="0"/>
              <a:t>path </a:t>
            </a:r>
            <a:r>
              <a:rPr lang="en-US" altLang="en-US" dirty="0" smtClean="0"/>
              <a:t>(</a:t>
            </a:r>
            <a:r>
              <a:rPr lang="en-US" altLang="en-US" dirty="0"/>
              <a:t>g</a:t>
            </a:r>
            <a:r>
              <a:rPr lang="en-US" altLang="en-US" dirty="0" smtClean="0"/>
              <a:t>eodesic path, </a:t>
            </a:r>
            <a:r>
              <a:rPr lang="en-US" altLang="en-US" i="1" dirty="0" smtClean="0"/>
              <a:t>d</a:t>
            </a:r>
            <a:r>
              <a:rPr lang="en-US" altLang="en-US" dirty="0" smtClean="0"/>
              <a:t>): </a:t>
            </a:r>
            <a:endParaRPr lang="en-US" altLang="en-US" dirty="0"/>
          </a:p>
          <a:p>
            <a:pPr lvl="1"/>
            <a:r>
              <a:rPr lang="en-US" altLang="en-US" dirty="0"/>
              <a:t>Geodesic paths are not necessarily unique: It is quite possible to have more than one path of equal length between a given pair of vertices</a:t>
            </a:r>
          </a:p>
          <a:p>
            <a:pPr lvl="1"/>
            <a:r>
              <a:rPr lang="en-US" altLang="en-US" i="1" dirty="0"/>
              <a:t>Diameter</a:t>
            </a:r>
            <a:r>
              <a:rPr lang="en-US" altLang="en-US" dirty="0"/>
              <a:t> of a graph: the length of the longest geodesic path between any pair of vertices in the network for which a path actually </a:t>
            </a:r>
            <a:r>
              <a:rPr lang="en-US" altLang="en-US" dirty="0" smtClean="0"/>
              <a:t>exists</a:t>
            </a:r>
          </a:p>
          <a:p>
            <a:r>
              <a:rPr lang="en-US" altLang="en-US" dirty="0" smtClean="0"/>
              <a:t>Average path length (&lt;d&gt;): </a:t>
            </a:r>
          </a:p>
          <a:p>
            <a:pPr lvl="1"/>
            <a:r>
              <a:rPr lang="en-US" altLang="en-US" dirty="0" smtClean="0"/>
              <a:t>Average of the shortest paths between all pairs of nodes</a:t>
            </a:r>
          </a:p>
          <a:p>
            <a:r>
              <a:rPr lang="en-US" altLang="en-US" dirty="0" smtClean="0"/>
              <a:t>Eulerian </a:t>
            </a:r>
            <a:r>
              <a:rPr lang="en-US" altLang="en-US" dirty="0"/>
              <a:t>path: a path that traverses each edge in a network exactly once</a:t>
            </a:r>
          </a:p>
          <a:p>
            <a:endParaRPr lang="en-US" altLang="en-US" dirty="0"/>
          </a:p>
          <a:p>
            <a:endParaRPr lang="en-US" altLang="en-US" dirty="0"/>
          </a:p>
          <a:p>
            <a:pPr marL="800100" indent="0">
              <a:buNone/>
            </a:pPr>
            <a:endParaRPr lang="en-US" altLang="en-US" dirty="0" smtClean="0"/>
          </a:p>
          <a:p>
            <a:pPr marL="1031875" lvl="1" indent="0">
              <a:buNone/>
            </a:pPr>
            <a:r>
              <a:rPr lang="en-US" altLang="en-US" dirty="0" smtClean="0"/>
              <a:t>The </a:t>
            </a:r>
            <a:r>
              <a:rPr lang="en-US" altLang="en-US" dirty="0" err="1"/>
              <a:t>Königsberg</a:t>
            </a:r>
            <a:r>
              <a:rPr lang="en-US" altLang="en-US" dirty="0"/>
              <a:t> bridge </a:t>
            </a:r>
            <a:r>
              <a:rPr lang="en-US" altLang="en-US" dirty="0" smtClean="0"/>
              <a:t>problem</a:t>
            </a:r>
            <a:endParaRPr lang="en-US" altLang="en-US" dirty="0"/>
          </a:p>
          <a:p>
            <a:r>
              <a:rPr lang="en-US" altLang="en-US" dirty="0"/>
              <a:t>Hamilton path: </a:t>
            </a:r>
            <a:r>
              <a:rPr lang="en-US" altLang="en-US" dirty="0" smtClean="0"/>
              <a:t>A </a:t>
            </a:r>
            <a:r>
              <a:rPr lang="en-US" altLang="en-US" dirty="0"/>
              <a:t>path that visits each vertex in a network exactly once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079" y="4535617"/>
            <a:ext cx="3433763" cy="130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09" y="4535617"/>
            <a:ext cx="1802172"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stretch>
            <a:fillRect/>
          </a:stretch>
        </p:blipFill>
        <p:spPr>
          <a:xfrm>
            <a:off x="8283815" y="3382253"/>
            <a:ext cx="3766987" cy="752127"/>
          </a:xfrm>
          <a:prstGeom prst="rect">
            <a:avLst/>
          </a:prstGeom>
        </p:spPr>
      </p:pic>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0244" y="1261384"/>
            <a:ext cx="19621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10058667" y="2606725"/>
            <a:ext cx="1605303" cy="677108"/>
          </a:xfrm>
          <a:prstGeom prst="rect">
            <a:avLst/>
          </a:prstGeom>
          <a:solidFill>
            <a:srgbClr val="FFFF00"/>
          </a:solidFill>
        </p:spPr>
        <p:txBody>
          <a:bodyPr wrap="square" rtlCol="0">
            <a:spAutoFit/>
          </a:bodyPr>
          <a:lstStyle/>
          <a:p>
            <a:r>
              <a:rPr lang="en-US" dirty="0" smtClean="0"/>
              <a:t>For this graph, what is &lt;d</a:t>
            </a:r>
            <a:r>
              <a:rPr lang="en-US" dirty="0"/>
              <a:t>&gt; </a:t>
            </a:r>
            <a:r>
              <a:rPr lang="en-US" dirty="0" smtClean="0"/>
              <a:t>?</a:t>
            </a:r>
            <a:endParaRPr lang="en-US" dirty="0"/>
          </a:p>
        </p:txBody>
      </p:sp>
    </p:spTree>
    <p:extLst>
      <p:ext uri="{BB962C8B-B14F-4D97-AF65-F5344CB8AC3E}">
        <p14:creationId xmlns:p14="http://schemas.microsoft.com/office/powerpoint/2010/main" val="4290008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Components in Directed &amp; Undirected Network</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76515" y="1125956"/>
            <a:ext cx="7193116" cy="5484394"/>
          </a:xfrm>
        </p:spPr>
        <p:txBody>
          <a:bodyPr vert="horz" lIns="92075" tIns="46038" rIns="92075" bIns="46038" rtlCol="0">
            <a:noAutofit/>
          </a:bodyPr>
          <a:lstStyle/>
          <a:p>
            <a:r>
              <a:rPr lang="en-US" altLang="en-US" sz="2200" dirty="0" smtClean="0"/>
              <a:t>Undirected network:</a:t>
            </a:r>
          </a:p>
          <a:p>
            <a:pPr lvl="1"/>
            <a:r>
              <a:rPr lang="en-US" altLang="en-US" sz="2200" dirty="0" smtClean="0"/>
              <a:t>Component: A subset of the vertices of a network such that there exists at least one path from vertex to each other vertex</a:t>
            </a:r>
          </a:p>
          <a:p>
            <a:pPr lvl="1"/>
            <a:r>
              <a:rPr lang="en-US" altLang="en-US" sz="2200" dirty="0" smtClean="0"/>
              <a:t>Adjacency matrix of a network with more than one component can be written in block diagraph form</a:t>
            </a:r>
            <a:endParaRPr lang="en-US" altLang="en-US" sz="2200" dirty="0"/>
          </a:p>
          <a:p>
            <a:endParaRPr lang="en-US" altLang="en-US" sz="2200" dirty="0" smtClean="0"/>
          </a:p>
          <a:p>
            <a:r>
              <a:rPr lang="en-US" altLang="en-US" sz="2200" dirty="0" smtClean="0"/>
              <a:t>Directed </a:t>
            </a:r>
            <a:r>
              <a:rPr lang="en-US" altLang="en-US" sz="2200" dirty="0"/>
              <a:t>network</a:t>
            </a:r>
            <a:r>
              <a:rPr lang="en-US" altLang="en-US" sz="2200" dirty="0" smtClean="0"/>
              <a:t>:</a:t>
            </a:r>
          </a:p>
          <a:p>
            <a:pPr lvl="1"/>
            <a:r>
              <a:rPr lang="en-US" altLang="en-US" sz="2200" dirty="0" smtClean="0"/>
              <a:t>Weakly vs. strongly connected components</a:t>
            </a:r>
          </a:p>
          <a:p>
            <a:pPr lvl="2"/>
            <a:r>
              <a:rPr lang="en-US" altLang="en-US" sz="2200" dirty="0" smtClean="0"/>
              <a:t>Weakly connected: if the vertices are connected by 1 or more paths when one can go either way along any edge</a:t>
            </a:r>
          </a:p>
          <a:p>
            <a:pPr lvl="2"/>
            <a:r>
              <a:rPr lang="en-US" altLang="en-US" sz="2200" dirty="0" smtClean="0"/>
              <a:t>Out-component vs. in-component of a vertex (A) or a strongly connected component (A-C-F)</a:t>
            </a:r>
          </a:p>
          <a:p>
            <a:pPr lvl="2"/>
            <a:r>
              <a:rPr lang="en-US" altLang="en-US" sz="2200" dirty="0" smtClean="0"/>
              <a:t>Out-component: Those reachable  from vertex A</a:t>
            </a:r>
            <a:endParaRPr lang="en-US" altLang="en-US" sz="2200" dirty="0"/>
          </a:p>
        </p:txBody>
      </p:sp>
      <p:sp>
        <p:nvSpPr>
          <p:cNvPr id="7" name="TextBox 6"/>
          <p:cNvSpPr txBox="1"/>
          <p:nvPr/>
        </p:nvSpPr>
        <p:spPr>
          <a:xfrm>
            <a:off x="7847545" y="2828175"/>
            <a:ext cx="3779838" cy="369332"/>
          </a:xfrm>
          <a:prstGeom prst="rect">
            <a:avLst/>
          </a:prstGeom>
          <a:noFill/>
        </p:spPr>
        <p:txBody>
          <a:bodyPr wrap="square">
            <a:spAutoFit/>
          </a:bodyPr>
          <a:lstStyle/>
          <a:p>
            <a:pPr defTabSz="914400" fontAlgn="base">
              <a:spcBef>
                <a:spcPct val="0"/>
              </a:spcBef>
              <a:spcAft>
                <a:spcPct val="0"/>
              </a:spcAft>
              <a:defRPr/>
            </a:pPr>
            <a:r>
              <a:rPr lang="en-US" sz="1800" dirty="0">
                <a:solidFill>
                  <a:srgbClr val="00E4A8">
                    <a:lumMod val="50000"/>
                  </a:srgbClr>
                </a:solidFill>
                <a:ea typeface="MS PGothic" panose="020B0600070205080204" pitchFamily="34" charset="-128"/>
              </a:rPr>
              <a:t>multiple size-2 edge/vertex cut set</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5340" y="4175802"/>
            <a:ext cx="4495289" cy="145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937" y="1374414"/>
            <a:ext cx="1325029" cy="140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7901" y="1338121"/>
            <a:ext cx="1417638" cy="14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7535589" y="3178823"/>
            <a:ext cx="4127504" cy="646331"/>
          </a:xfrm>
          <a:prstGeom prst="rect">
            <a:avLst/>
          </a:prstGeom>
          <a:noFill/>
        </p:spPr>
        <p:txBody>
          <a:bodyPr wrap="square">
            <a:spAutoFit/>
          </a:bodyPr>
          <a:lstStyle/>
          <a:p>
            <a:pPr algn="ctr" defTabSz="914400" fontAlgn="base">
              <a:spcBef>
                <a:spcPct val="0"/>
              </a:spcBef>
              <a:spcAft>
                <a:spcPct val="0"/>
              </a:spcAft>
              <a:defRPr/>
            </a:pPr>
            <a:r>
              <a:rPr lang="en-US" sz="1800" dirty="0">
                <a:solidFill>
                  <a:srgbClr val="00E4A8">
                    <a:lumMod val="50000"/>
                  </a:srgbClr>
                </a:solidFill>
                <a:ea typeface="MS PGothic" panose="020B0600070205080204" pitchFamily="34" charset="-128"/>
              </a:rPr>
              <a:t>The graph contains 2 weakly connected and 5 strongly connected components</a:t>
            </a:r>
          </a:p>
        </p:txBody>
      </p:sp>
      <p:pic>
        <p:nvPicPr>
          <p:cNvPr id="3" name="Picture 2"/>
          <p:cNvPicPr>
            <a:picLocks noChangeAspect="1"/>
          </p:cNvPicPr>
          <p:nvPr/>
        </p:nvPicPr>
        <p:blipFill>
          <a:blip r:embed="rId6"/>
          <a:stretch>
            <a:fillRect/>
          </a:stretch>
        </p:blipFill>
        <p:spPr>
          <a:xfrm>
            <a:off x="5614946" y="3400380"/>
            <a:ext cx="1842729" cy="775422"/>
          </a:xfrm>
          <a:prstGeom prst="rect">
            <a:avLst/>
          </a:prstGeom>
        </p:spPr>
      </p:pic>
      <p:sp>
        <p:nvSpPr>
          <p:cNvPr id="14" name="Striped Right Arrow 13"/>
          <p:cNvSpPr/>
          <p:nvPr/>
        </p:nvSpPr>
        <p:spPr bwMode="auto">
          <a:xfrm rot="7769917" flipV="1">
            <a:off x="7231745" y="2829542"/>
            <a:ext cx="775305" cy="392602"/>
          </a:xfrm>
          <a:prstGeom prst="stripedRightArrow">
            <a:avLst/>
          </a:prstGeom>
          <a:solidFill>
            <a:srgbClr val="FFC000"/>
          </a:solidFill>
          <a:ln w="9525" cap="flat" cmpd="sng" algn="ctr">
            <a:solidFill>
              <a:schemeClr val="tx1"/>
            </a:solidFill>
            <a:prstDash val="solid"/>
            <a:miter lim="800000"/>
            <a:headEnd type="none" w="med" len="med"/>
            <a:tailEnd type="none" w="med" len="med"/>
          </a:ln>
          <a:effectLst/>
        </p:spPr>
        <p:txBody>
          <a:bodyPr wrap="none"/>
          <a:lstStyle/>
          <a:p>
            <a:pPr defTabSz="914400" fontAlgn="base">
              <a:spcBef>
                <a:spcPct val="0"/>
              </a:spcBef>
              <a:spcAft>
                <a:spcPct val="0"/>
              </a:spcAft>
              <a:defRPr/>
            </a:pPr>
            <a:endParaRPr lang="en-US" sz="2800">
              <a:solidFill>
                <a:srgbClr val="000000"/>
              </a:solidFill>
              <a:ea typeface="MS PGothic" panose="020B0600070205080204" pitchFamily="34" charset="-128"/>
              <a:cs typeface="Arial" pitchFamily="34" charset="0"/>
            </a:endParaRPr>
          </a:p>
        </p:txBody>
      </p:sp>
    </p:spTree>
    <p:extLst>
      <p:ext uri="{BB962C8B-B14F-4D97-AF65-F5344CB8AC3E}">
        <p14:creationId xmlns:p14="http://schemas.microsoft.com/office/powerpoint/2010/main" val="925547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Independent Paths, Connectivity, and Cut Sets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76514" y="1125956"/>
            <a:ext cx="11139235" cy="5140880"/>
          </a:xfrm>
        </p:spPr>
        <p:txBody>
          <a:bodyPr vert="horz" lIns="92075" tIns="46038" rIns="92075" bIns="46038" rtlCol="0">
            <a:noAutofit/>
          </a:bodyPr>
          <a:lstStyle/>
          <a:p>
            <a:r>
              <a:rPr lang="en-US" altLang="en-US" sz="2200" dirty="0" smtClean="0"/>
              <a:t>Two </a:t>
            </a:r>
            <a:r>
              <a:rPr lang="en-US" altLang="en-US" sz="2200" dirty="0"/>
              <a:t>path connecting a pair of vertices (A, B) are </a:t>
            </a:r>
            <a:r>
              <a:rPr lang="en-US" altLang="en-US" sz="2200" b="1" dirty="0"/>
              <a:t>edge-independent </a:t>
            </a:r>
            <a:r>
              <a:rPr lang="en-US" altLang="en-US" sz="2200" dirty="0"/>
              <a:t>if they share no edges</a:t>
            </a:r>
          </a:p>
          <a:p>
            <a:r>
              <a:rPr lang="en-US" altLang="en-US" sz="2200" dirty="0"/>
              <a:t>Two path are </a:t>
            </a:r>
            <a:r>
              <a:rPr lang="en-US" altLang="en-US" sz="2200" b="1" dirty="0"/>
              <a:t>vertex-independent </a:t>
            </a:r>
            <a:r>
              <a:rPr lang="en-US" altLang="en-US" sz="2200" dirty="0"/>
              <a:t>if they share no vertices other than the starting and ending vertices</a:t>
            </a:r>
          </a:p>
          <a:p>
            <a:endParaRPr lang="en-US" altLang="en-US" sz="2200" dirty="0"/>
          </a:p>
          <a:p>
            <a:endParaRPr lang="en-US" altLang="en-US" sz="2200" dirty="0"/>
          </a:p>
          <a:p>
            <a:endParaRPr lang="en-US" altLang="en-US" sz="2200" dirty="0"/>
          </a:p>
          <a:p>
            <a:endParaRPr lang="en-US" altLang="en-US" sz="2200" dirty="0"/>
          </a:p>
          <a:p>
            <a:r>
              <a:rPr lang="en-US" altLang="en-US" sz="2200" dirty="0"/>
              <a:t>A </a:t>
            </a:r>
            <a:r>
              <a:rPr lang="en-US" altLang="en-US" sz="2200" b="1" dirty="0"/>
              <a:t>vertex cut set </a:t>
            </a:r>
            <a:r>
              <a:rPr lang="en-US" altLang="en-US" sz="2200" dirty="0"/>
              <a:t>is a set of vertices whose removal will disconnected a specified pair of vertices</a:t>
            </a:r>
          </a:p>
          <a:p>
            <a:r>
              <a:rPr lang="en-US" altLang="en-US" sz="2200" dirty="0"/>
              <a:t>An </a:t>
            </a:r>
            <a:r>
              <a:rPr lang="en-US" altLang="en-US" sz="2200" b="1" dirty="0"/>
              <a:t>edge cut set </a:t>
            </a:r>
            <a:r>
              <a:rPr lang="en-US" altLang="en-US" sz="2200" dirty="0"/>
              <a:t>is a set of edges whose removal will disconnected a specified pair of vertices</a:t>
            </a:r>
          </a:p>
          <a:p>
            <a:r>
              <a:rPr lang="en-US" altLang="en-US" sz="2200" dirty="0"/>
              <a:t>A </a:t>
            </a:r>
            <a:r>
              <a:rPr lang="en-US" altLang="en-US" sz="2200" b="1" dirty="0"/>
              <a:t>minimum cut set</a:t>
            </a:r>
            <a:r>
              <a:rPr lang="en-US" altLang="en-US" sz="2200" dirty="0"/>
              <a:t>: the smallest cut set that will disconnect a specified pair of vertices</a:t>
            </a:r>
          </a:p>
          <a:p>
            <a:pPr marL="342900" lvl="1" indent="-342900">
              <a:buClr>
                <a:schemeClr val="folHlink"/>
              </a:buClr>
              <a:buSzPct val="60000"/>
            </a:pPr>
            <a:r>
              <a:rPr lang="en-US" altLang="en-US" sz="2200" dirty="0" err="1"/>
              <a:t>Menger’s</a:t>
            </a:r>
            <a:r>
              <a:rPr lang="en-US" altLang="en-US" sz="2200" dirty="0"/>
              <a:t> theorem =&gt; </a:t>
            </a:r>
            <a:r>
              <a:rPr lang="en-US" altLang="en-US" sz="2200" dirty="0" err="1"/>
              <a:t>maxflow</a:t>
            </a:r>
            <a:r>
              <a:rPr lang="en-US" altLang="en-US" sz="2200" dirty="0"/>
              <a:t>/min-cut theorem: For a pair of vertices,</a:t>
            </a:r>
          </a:p>
          <a:p>
            <a:pPr marL="857250" lvl="3" indent="0">
              <a:buNone/>
            </a:pPr>
            <a:r>
              <a:rPr lang="en-US" altLang="en-US" sz="2200" dirty="0"/>
              <a:t>size of min-cut set = vertex connectivity = maximum flow</a:t>
            </a:r>
          </a:p>
          <a:p>
            <a:pPr marL="342900" lvl="1" indent="-342900"/>
            <a:r>
              <a:rPr lang="en-US" altLang="en-US" sz="2200" dirty="0"/>
              <a:t>This works also for weighted networks</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2514600"/>
            <a:ext cx="46196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239" y="2362201"/>
            <a:ext cx="27527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162800" y="3352801"/>
            <a:ext cx="2895600" cy="307975"/>
          </a:xfrm>
          <a:prstGeom prst="rect">
            <a:avLst/>
          </a:prstGeom>
          <a:noFill/>
        </p:spPr>
        <p:txBody>
          <a:bodyPr>
            <a:spAutoFit/>
          </a:bodyPr>
          <a:lstStyle/>
          <a:p>
            <a:pPr defTabSz="914400" fontAlgn="base">
              <a:spcBef>
                <a:spcPct val="0"/>
              </a:spcBef>
              <a:spcAft>
                <a:spcPct val="0"/>
              </a:spcAft>
              <a:defRPr/>
            </a:pPr>
            <a:r>
              <a:rPr lang="en-US" sz="1400" dirty="0">
                <a:solidFill>
                  <a:srgbClr val="00E4A8">
                    <a:lumMod val="50000"/>
                  </a:srgbClr>
                </a:solidFill>
                <a:ea typeface="MS PGothic" panose="020B0600070205080204" pitchFamily="34" charset="-128"/>
              </a:rPr>
              <a:t>multiple size-2 edge/vertex cut set</a:t>
            </a:r>
          </a:p>
        </p:txBody>
      </p:sp>
    </p:spTree>
    <p:extLst>
      <p:ext uri="{BB962C8B-B14F-4D97-AF65-F5344CB8AC3E}">
        <p14:creationId xmlns:p14="http://schemas.microsoft.com/office/powerpoint/2010/main" val="2135459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Clustering Coefficient</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64999"/>
            <a:ext cx="10459188" cy="5436769"/>
          </a:xfrm>
        </p:spPr>
        <p:txBody>
          <a:bodyPr vert="horz" lIns="92075" tIns="46038" rIns="92075" bIns="46038" rtlCol="0">
            <a:noAutofit/>
          </a:bodyPr>
          <a:lstStyle/>
          <a:p>
            <a:pPr>
              <a:lnSpc>
                <a:spcPct val="120000"/>
              </a:lnSpc>
              <a:defRPr/>
            </a:pPr>
            <a:r>
              <a:rPr lang="en-US" altLang="en-US" dirty="0" smtClean="0">
                <a:latin typeface="Calibri" pitchFamily="34" charset="0"/>
                <a:ea typeface="Calibri" pitchFamily="34" charset="0"/>
                <a:cs typeface="Calibri" pitchFamily="34" charset="0"/>
              </a:rPr>
              <a:t>Real networks are sparse: Corresponding to a complete graph</a:t>
            </a:r>
          </a:p>
          <a:p>
            <a:pPr>
              <a:lnSpc>
                <a:spcPct val="120000"/>
              </a:lnSpc>
              <a:defRPr/>
            </a:pPr>
            <a:r>
              <a:rPr lang="en-US" altLang="en-US" dirty="0" smtClean="0">
                <a:latin typeface="Calibri" pitchFamily="34" charset="0"/>
                <a:ea typeface="Calibri" pitchFamily="34" charset="0"/>
                <a:cs typeface="Calibri" pitchFamily="34" charset="0"/>
              </a:rPr>
              <a:t>Clustering </a:t>
            </a:r>
            <a:r>
              <a:rPr lang="en-US" altLang="en-US" dirty="0">
                <a:latin typeface="Calibri" pitchFamily="34" charset="0"/>
                <a:ea typeface="Calibri" pitchFamily="34" charset="0"/>
                <a:cs typeface="Calibri" pitchFamily="34" charset="0"/>
              </a:rPr>
              <a:t>coefficient of a node </a:t>
            </a:r>
            <a:r>
              <a:rPr lang="en-US" altLang="en-US" dirty="0" smtClean="0">
                <a:latin typeface="Calibri" pitchFamily="34" charset="0"/>
                <a:ea typeface="Calibri" pitchFamily="34" charset="0"/>
                <a:cs typeface="Calibri" pitchFamily="34" charset="0"/>
              </a:rPr>
              <a:t>v</a:t>
            </a:r>
            <a:r>
              <a:rPr lang="en-US" altLang="en-US" baseline="-25000" dirty="0" smtClean="0">
                <a:latin typeface="Calibri" pitchFamily="34" charset="0"/>
                <a:ea typeface="Calibri" pitchFamily="34" charset="0"/>
                <a:cs typeface="Calibri" pitchFamily="34" charset="0"/>
              </a:rPr>
              <a:t>i</a:t>
            </a:r>
            <a:r>
              <a:rPr lang="en-US" altLang="en-US" dirty="0" smtClean="0">
                <a:latin typeface="Calibri" pitchFamily="34" charset="0"/>
                <a:ea typeface="Calibri" pitchFamily="34" charset="0"/>
                <a:cs typeface="Calibri" pitchFamily="34" charset="0"/>
              </a:rPr>
              <a:t>: A </a:t>
            </a:r>
            <a:r>
              <a:rPr lang="en-US" altLang="en-US" dirty="0">
                <a:latin typeface="Calibri" pitchFamily="34" charset="0"/>
                <a:ea typeface="Calibri" pitchFamily="34" charset="0"/>
                <a:cs typeface="Calibri" pitchFamily="34" charset="0"/>
              </a:rPr>
              <a:t>measure of the density of edges in the neighborhood of v</a:t>
            </a:r>
            <a:r>
              <a:rPr lang="en-US" altLang="en-US" baseline="-25000" dirty="0">
                <a:latin typeface="Calibri" pitchFamily="34" charset="0"/>
                <a:ea typeface="Calibri" pitchFamily="34" charset="0"/>
                <a:cs typeface="Calibri" pitchFamily="34" charset="0"/>
              </a:rPr>
              <a:t>i</a:t>
            </a:r>
          </a:p>
          <a:p>
            <a:pPr>
              <a:lnSpc>
                <a:spcPct val="120000"/>
              </a:lnSpc>
              <a:defRPr/>
            </a:pPr>
            <a:r>
              <a:rPr lang="en-US" altLang="en-US" dirty="0">
                <a:latin typeface="Calibri" pitchFamily="34" charset="0"/>
                <a:ea typeface="Calibri" pitchFamily="34" charset="0"/>
                <a:cs typeface="Calibri" pitchFamily="34" charset="0"/>
              </a:rPr>
              <a:t>Let </a:t>
            </a:r>
            <a:r>
              <a:rPr lang="en-US" altLang="en-US" dirty="0" err="1">
                <a:latin typeface="Calibri" pitchFamily="34" charset="0"/>
                <a:ea typeface="Calibri" pitchFamily="34" charset="0"/>
                <a:cs typeface="Calibri" pitchFamily="34" charset="0"/>
              </a:rPr>
              <a:t>G</a:t>
            </a:r>
            <a:r>
              <a:rPr lang="en-US" altLang="en-US" baseline="-25000" dirty="0" err="1">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a:t>
            </a:r>
            <a:r>
              <a:rPr lang="en-US" altLang="en-US" dirty="0" err="1">
                <a:latin typeface="Calibri" pitchFamily="34" charset="0"/>
                <a:ea typeface="Calibri" pitchFamily="34" charset="0"/>
                <a:cs typeface="Calibri" pitchFamily="34" charset="0"/>
              </a:rPr>
              <a:t>E</a:t>
            </a:r>
            <a:r>
              <a:rPr lang="en-US" altLang="en-US" baseline="-25000" dirty="0" err="1">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be the subgraph induced by the neighbors of vertex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 </a:t>
            </a:r>
            <a:r>
              <a:rPr lang="en-US" altLang="en-US" dirty="0" err="1">
                <a:latin typeface="Calibri" pitchFamily="34" charset="0"/>
                <a:ea typeface="Calibri" pitchFamily="34" charset="0"/>
                <a:cs typeface="Calibri" pitchFamily="34" charset="0"/>
              </a:rPr>
              <a:t>n</a:t>
            </a:r>
            <a:r>
              <a:rPr lang="en-US" altLang="en-US" baseline="-25000" dirty="0" err="1">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 of neighbors of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and |</a:t>
            </a:r>
            <a:r>
              <a:rPr lang="en-US" altLang="en-US" dirty="0" err="1">
                <a:latin typeface="Calibri" pitchFamily="34" charset="0"/>
                <a:ea typeface="Calibri" pitchFamily="34" charset="0"/>
                <a:cs typeface="Calibri" pitchFamily="34" charset="0"/>
              </a:rPr>
              <a:t>E</a:t>
            </a:r>
            <a:r>
              <a:rPr lang="en-US" altLang="en-US" baseline="-25000" dirty="0" err="1">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 m</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 of edges among the neighbors of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a:t>
            </a:r>
          </a:p>
          <a:p>
            <a:pPr>
              <a:lnSpc>
                <a:spcPct val="120000"/>
              </a:lnSpc>
              <a:defRPr/>
            </a:pPr>
            <a:r>
              <a:rPr lang="en-US" altLang="en-US" b="1" dirty="0">
                <a:latin typeface="Calibri" pitchFamily="34" charset="0"/>
                <a:ea typeface="Calibri" pitchFamily="34" charset="0"/>
                <a:cs typeface="Calibri" pitchFamily="34" charset="0"/>
              </a:rPr>
              <a:t>Clustering coefficient </a:t>
            </a:r>
            <a:r>
              <a:rPr lang="en-US" altLang="en-US" dirty="0">
                <a:latin typeface="Calibri" pitchFamily="34" charset="0"/>
                <a:ea typeface="Calibri" pitchFamily="34" charset="0"/>
                <a:cs typeface="Calibri" pitchFamily="34" charset="0"/>
              </a:rPr>
              <a:t>of v</a:t>
            </a:r>
            <a:r>
              <a:rPr lang="en-US" altLang="en-US" baseline="-25000" dirty="0">
                <a:latin typeface="Calibri" pitchFamily="34" charset="0"/>
                <a:ea typeface="Calibri" pitchFamily="34" charset="0"/>
                <a:cs typeface="Calibri" pitchFamily="34" charset="0"/>
              </a:rPr>
              <a:t>i</a:t>
            </a:r>
            <a:r>
              <a:rPr lang="en-US" altLang="en-US" dirty="0">
                <a:latin typeface="Calibri" pitchFamily="34" charset="0"/>
                <a:ea typeface="Calibri" pitchFamily="34" charset="0"/>
                <a:cs typeface="Calibri" pitchFamily="34" charset="0"/>
              </a:rPr>
              <a:t> for </a:t>
            </a:r>
            <a:r>
              <a:rPr lang="en-US" altLang="en-US" b="1" dirty="0">
                <a:latin typeface="Calibri" pitchFamily="34" charset="0"/>
                <a:ea typeface="Calibri" pitchFamily="34" charset="0"/>
                <a:cs typeface="Calibri" pitchFamily="34" charset="0"/>
              </a:rPr>
              <a:t>undirected network </a:t>
            </a:r>
            <a:r>
              <a:rPr lang="en-US" altLang="en-US" dirty="0">
                <a:latin typeface="Calibri" pitchFamily="34" charset="0"/>
                <a:ea typeface="Calibri" pitchFamily="34" charset="0"/>
                <a:cs typeface="Calibri" pitchFamily="34" charset="0"/>
              </a:rPr>
              <a:t>is </a:t>
            </a:r>
          </a:p>
          <a:p>
            <a:pPr>
              <a:lnSpc>
                <a:spcPct val="120000"/>
              </a:lnSpc>
              <a:defRPr/>
            </a:pPr>
            <a:endParaRPr lang="en-US" altLang="en-US" dirty="0">
              <a:latin typeface="Calibri" pitchFamily="34" charset="0"/>
              <a:ea typeface="Calibri" pitchFamily="34" charset="0"/>
              <a:cs typeface="Calibri" pitchFamily="34" charset="0"/>
            </a:endParaRPr>
          </a:p>
          <a:p>
            <a:pPr marL="0" indent="0">
              <a:lnSpc>
                <a:spcPct val="120000"/>
              </a:lnSpc>
              <a:buNone/>
              <a:defRPr/>
            </a:pPr>
            <a:endParaRPr lang="en-US" altLang="en-US" dirty="0">
              <a:latin typeface="Calibri" pitchFamily="34" charset="0"/>
              <a:ea typeface="Calibri" pitchFamily="34" charset="0"/>
              <a:cs typeface="Calibri" pitchFamily="34" charset="0"/>
            </a:endParaRPr>
          </a:p>
          <a:p>
            <a:pPr lvl="1">
              <a:lnSpc>
                <a:spcPct val="120000"/>
              </a:lnSpc>
              <a:defRPr/>
            </a:pPr>
            <a:r>
              <a:rPr lang="en-US" altLang="en-US" dirty="0">
                <a:latin typeface="Calibri" pitchFamily="34" charset="0"/>
                <a:ea typeface="Calibri" pitchFamily="34" charset="0"/>
                <a:cs typeface="Calibri" pitchFamily="34" charset="0"/>
              </a:rPr>
              <a:t>For directed network, </a:t>
            </a:r>
          </a:p>
          <a:p>
            <a:pPr>
              <a:lnSpc>
                <a:spcPct val="120000"/>
              </a:lnSpc>
              <a:defRPr/>
            </a:pPr>
            <a:r>
              <a:rPr lang="en-US" altLang="en-US" dirty="0">
                <a:latin typeface="Calibri" pitchFamily="34" charset="0"/>
              </a:rPr>
              <a:t>Clustering coefficient</a:t>
            </a:r>
            <a:r>
              <a:rPr lang="en-US" altLang="en-US" dirty="0">
                <a:latin typeface="Calibri" pitchFamily="34" charset="0"/>
                <a:ea typeface="Calibri" pitchFamily="34" charset="0"/>
                <a:cs typeface="Calibri" pitchFamily="34" charset="0"/>
              </a:rPr>
              <a:t> of a graph G: </a:t>
            </a:r>
            <a:endParaRPr lang="en-US" altLang="en-US" dirty="0" smtClean="0">
              <a:latin typeface="Calibri" pitchFamily="34" charset="0"/>
              <a:ea typeface="Calibri" pitchFamily="34" charset="0"/>
              <a:cs typeface="Calibri" pitchFamily="34" charset="0"/>
            </a:endParaRPr>
          </a:p>
          <a:p>
            <a:pPr lvl="1">
              <a:lnSpc>
                <a:spcPct val="120000"/>
              </a:lnSpc>
              <a:defRPr/>
            </a:pPr>
            <a:r>
              <a:rPr lang="en-US" altLang="en-US" dirty="0" smtClean="0">
                <a:latin typeface="Calibri" pitchFamily="34" charset="0"/>
                <a:ea typeface="Calibri" pitchFamily="34" charset="0"/>
                <a:cs typeface="Calibri" pitchFamily="34" charset="0"/>
              </a:rPr>
              <a:t>Averaging </a:t>
            </a:r>
            <a:r>
              <a:rPr lang="en-US" altLang="en-US" dirty="0">
                <a:latin typeface="Calibri" pitchFamily="34" charset="0"/>
                <a:ea typeface="Calibri" pitchFamily="34" charset="0"/>
                <a:cs typeface="Calibri" pitchFamily="34" charset="0"/>
              </a:rPr>
              <a:t>the local clustering coefficient of all the vertices (Watts &amp; </a:t>
            </a:r>
            <a:r>
              <a:rPr lang="en-US" altLang="en-US" dirty="0" err="1">
                <a:latin typeface="Calibri" pitchFamily="34" charset="0"/>
                <a:ea typeface="Calibri" pitchFamily="34" charset="0"/>
                <a:cs typeface="Calibri" pitchFamily="34" charset="0"/>
              </a:rPr>
              <a:t>Strogatz</a:t>
            </a:r>
            <a:r>
              <a:rPr lang="en-US" altLang="en-US" dirty="0" smtClean="0">
                <a:latin typeface="Calibri" pitchFamily="34" charset="0"/>
                <a:ea typeface="Calibri" pitchFamily="34" charset="0"/>
                <a:cs typeface="Calibri" pitchFamily="34" charset="0"/>
              </a:rPr>
              <a:t>)</a:t>
            </a:r>
            <a:endParaRPr lang="en-US" altLang="en-US" dirty="0">
              <a:latin typeface="Calibri" pitchFamily="34" charset="0"/>
              <a:ea typeface="Calibri" pitchFamily="34" charset="0"/>
              <a:cs typeface="Calibri" pitchFamily="34" charset="0"/>
            </a:endParaRPr>
          </a:p>
        </p:txBody>
      </p:sp>
      <p:grpSp>
        <p:nvGrpSpPr>
          <p:cNvPr id="5" name="Group 12"/>
          <p:cNvGrpSpPr>
            <a:grpSpLocks/>
          </p:cNvGrpSpPr>
          <p:nvPr/>
        </p:nvGrpSpPr>
        <p:grpSpPr bwMode="auto">
          <a:xfrm>
            <a:off x="9637446" y="33479"/>
            <a:ext cx="1905000" cy="1158875"/>
            <a:chOff x="3504" y="2880"/>
            <a:chExt cx="1785" cy="1180"/>
          </a:xfrm>
        </p:grpSpPr>
        <p:sp>
          <p:nvSpPr>
            <p:cNvPr id="6" name="Oval 5"/>
            <p:cNvSpPr>
              <a:spLocks noChangeArrowheads="1"/>
            </p:cNvSpPr>
            <p:nvPr/>
          </p:nvSpPr>
          <p:spPr bwMode="auto">
            <a:xfrm>
              <a:off x="3696" y="2880"/>
              <a:ext cx="249" cy="2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7" name="Oval 6"/>
            <p:cNvSpPr>
              <a:spLocks noChangeArrowheads="1"/>
            </p:cNvSpPr>
            <p:nvPr/>
          </p:nvSpPr>
          <p:spPr bwMode="auto">
            <a:xfrm>
              <a:off x="5040" y="3600"/>
              <a:ext cx="249" cy="268"/>
            </a:xfrm>
            <a:prstGeom prst="ellipse">
              <a:avLst/>
            </a:prstGeom>
            <a:solidFill>
              <a:schemeClr val="accent2"/>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8" name="Oval 7"/>
            <p:cNvSpPr>
              <a:spLocks noChangeArrowheads="1"/>
            </p:cNvSpPr>
            <p:nvPr/>
          </p:nvSpPr>
          <p:spPr bwMode="auto">
            <a:xfrm>
              <a:off x="4368" y="3792"/>
              <a:ext cx="249" cy="2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9" name="Oval 8"/>
            <p:cNvSpPr>
              <a:spLocks noChangeArrowheads="1"/>
            </p:cNvSpPr>
            <p:nvPr/>
          </p:nvSpPr>
          <p:spPr bwMode="auto">
            <a:xfrm>
              <a:off x="3504" y="3744"/>
              <a:ext cx="249" cy="2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10" name="Oval 9"/>
            <p:cNvSpPr>
              <a:spLocks noChangeArrowheads="1"/>
            </p:cNvSpPr>
            <p:nvPr/>
          </p:nvSpPr>
          <p:spPr bwMode="auto">
            <a:xfrm>
              <a:off x="4224" y="3312"/>
              <a:ext cx="249" cy="26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11" name="Line 11"/>
            <p:cNvSpPr>
              <a:spLocks noChangeShapeType="1"/>
            </p:cNvSpPr>
            <p:nvPr/>
          </p:nvSpPr>
          <p:spPr bwMode="auto">
            <a:xfrm>
              <a:off x="3936" y="3072"/>
              <a:ext cx="336"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2" name="Line 12"/>
            <p:cNvSpPr>
              <a:spLocks noChangeShapeType="1"/>
            </p:cNvSpPr>
            <p:nvPr/>
          </p:nvSpPr>
          <p:spPr bwMode="auto">
            <a:xfrm flipH="1">
              <a:off x="3744" y="3504"/>
              <a:ext cx="48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3" name="Line 13"/>
            <p:cNvSpPr>
              <a:spLocks noChangeShapeType="1"/>
            </p:cNvSpPr>
            <p:nvPr/>
          </p:nvSpPr>
          <p:spPr bwMode="auto">
            <a:xfrm>
              <a:off x="4464" y="3504"/>
              <a:ext cx="576" cy="19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4" name="Line 14"/>
            <p:cNvSpPr>
              <a:spLocks noChangeShapeType="1"/>
            </p:cNvSpPr>
            <p:nvPr/>
          </p:nvSpPr>
          <p:spPr bwMode="auto">
            <a:xfrm>
              <a:off x="4416" y="3552"/>
              <a:ext cx="48"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6" name="Line 16"/>
            <p:cNvSpPr>
              <a:spLocks noChangeShapeType="1"/>
            </p:cNvSpPr>
            <p:nvPr/>
          </p:nvSpPr>
          <p:spPr bwMode="auto">
            <a:xfrm>
              <a:off x="3888" y="3120"/>
              <a:ext cx="528" cy="72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7" name="Line 17"/>
            <p:cNvSpPr>
              <a:spLocks noChangeShapeType="1"/>
            </p:cNvSpPr>
            <p:nvPr/>
          </p:nvSpPr>
          <p:spPr bwMode="auto">
            <a:xfrm flipH="1">
              <a:off x="3696" y="3168"/>
              <a:ext cx="144"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8" name="Line 18"/>
            <p:cNvSpPr>
              <a:spLocks noChangeShapeType="1"/>
            </p:cNvSpPr>
            <p:nvPr/>
          </p:nvSpPr>
          <p:spPr bwMode="auto">
            <a:xfrm>
              <a:off x="3744" y="3888"/>
              <a:ext cx="624" cy="48"/>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9" name="Line 19"/>
            <p:cNvSpPr>
              <a:spLocks noChangeShapeType="1"/>
            </p:cNvSpPr>
            <p:nvPr/>
          </p:nvSpPr>
          <p:spPr bwMode="auto">
            <a:xfrm flipV="1">
              <a:off x="4608" y="3792"/>
              <a:ext cx="432"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20" name="Line 20"/>
            <p:cNvSpPr>
              <a:spLocks noChangeShapeType="1"/>
            </p:cNvSpPr>
            <p:nvPr/>
          </p:nvSpPr>
          <p:spPr bwMode="auto">
            <a:xfrm>
              <a:off x="3936" y="3072"/>
              <a:ext cx="1104" cy="62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21" name="Line 21"/>
            <p:cNvSpPr>
              <a:spLocks noChangeShapeType="1"/>
            </p:cNvSpPr>
            <p:nvPr/>
          </p:nvSpPr>
          <p:spPr bwMode="auto">
            <a:xfrm flipV="1">
              <a:off x="3744" y="3696"/>
              <a:ext cx="1296"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pic>
        <p:nvPicPr>
          <p:cNvPr id="22"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948" y="4078192"/>
            <a:ext cx="5187950" cy="83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1"/>
          <p:cNvSpPr txBox="1">
            <a:spLocks noChangeArrowheads="1"/>
          </p:cNvSpPr>
          <p:nvPr/>
        </p:nvSpPr>
        <p:spPr bwMode="auto">
          <a:xfrm>
            <a:off x="1824230" y="4698208"/>
            <a:ext cx="3570288" cy="33813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0"/>
              </a:spcBef>
              <a:spcAft>
                <a:spcPct val="0"/>
              </a:spcAft>
              <a:buClrTx/>
              <a:buSzTx/>
              <a:buNone/>
            </a:pPr>
            <a:r>
              <a:rPr lang="en-US" altLang="en-US" sz="1600" dirty="0">
                <a:solidFill>
                  <a:srgbClr val="000000"/>
                </a:solidFill>
                <a:latin typeface="Calibri" panose="020F0502020204030204" pitchFamily="34" charset="0"/>
              </a:rPr>
              <a:t>(</a:t>
            </a:r>
            <a:r>
              <a:rPr lang="en-US" altLang="en-US" sz="1600" dirty="0" err="1">
                <a:solidFill>
                  <a:srgbClr val="000000"/>
                </a:solidFill>
                <a:latin typeface="Calibri" panose="020F0502020204030204" pitchFamily="34" charset="0"/>
              </a:rPr>
              <a:t>corresp</a:t>
            </a:r>
            <a:r>
              <a:rPr lang="en-US" altLang="en-US" sz="1600" dirty="0">
                <a:solidFill>
                  <a:srgbClr val="000000"/>
                </a:solidFill>
                <a:latin typeface="Calibri" panose="020F0502020204030204" pitchFamily="34" charset="0"/>
              </a:rPr>
              <a:t>. to when </a:t>
            </a:r>
            <a:r>
              <a:rPr lang="en-US" altLang="en-US" sz="1600" dirty="0" err="1">
                <a:solidFill>
                  <a:srgbClr val="000000"/>
                </a:solidFill>
                <a:latin typeface="Calibri" panose="020F0502020204030204" pitchFamily="34" charset="0"/>
              </a:rPr>
              <a:t>G</a:t>
            </a:r>
            <a:r>
              <a:rPr lang="en-US" altLang="en-US" sz="1600" baseline="-25000" dirty="0" err="1">
                <a:solidFill>
                  <a:srgbClr val="000000"/>
                </a:solidFill>
                <a:latin typeface="Calibri" panose="020F0502020204030204" pitchFamily="34" charset="0"/>
              </a:rPr>
              <a:t>i</a:t>
            </a:r>
            <a:r>
              <a:rPr lang="en-US" altLang="en-US" sz="1600" dirty="0">
                <a:solidFill>
                  <a:srgbClr val="000000"/>
                </a:solidFill>
                <a:latin typeface="Calibri" panose="020F0502020204030204" pitchFamily="34" charset="0"/>
              </a:rPr>
              <a:t> is a complete graph)</a:t>
            </a:r>
          </a:p>
        </p:txBody>
      </p:sp>
      <p:cxnSp>
        <p:nvCxnSpPr>
          <p:cNvPr id="24" name="Curved Connector 5"/>
          <p:cNvCxnSpPr>
            <a:cxnSpLocks noChangeShapeType="1"/>
          </p:cNvCxnSpPr>
          <p:nvPr/>
        </p:nvCxnSpPr>
        <p:spPr bwMode="auto">
          <a:xfrm flipV="1">
            <a:off x="3448679" y="4527343"/>
            <a:ext cx="687388" cy="150812"/>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pic>
        <p:nvPicPr>
          <p:cNvPr id="25"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5143" y="4951839"/>
            <a:ext cx="4533900" cy="5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Curved Connector 9"/>
          <p:cNvCxnSpPr>
            <a:cxnSpLocks noChangeShapeType="1"/>
          </p:cNvCxnSpPr>
          <p:nvPr/>
        </p:nvCxnSpPr>
        <p:spPr bwMode="auto">
          <a:xfrm>
            <a:off x="5453442" y="4921595"/>
            <a:ext cx="1072777" cy="499480"/>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pic>
        <p:nvPicPr>
          <p:cNvPr id="27"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4518" y="5584127"/>
            <a:ext cx="25527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82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Bipartite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8996110" cy="5389144"/>
          </a:xfrm>
        </p:spPr>
        <p:txBody>
          <a:bodyPr vert="horz" lIns="92075" tIns="46038" rIns="92075" bIns="46038" rtlCol="0">
            <a:noAutofit/>
          </a:bodyPr>
          <a:lstStyle/>
          <a:p>
            <a:r>
              <a:rPr lang="en-US" altLang="en-US" dirty="0" smtClean="0"/>
              <a:t>Bipartite </a:t>
            </a:r>
            <a:r>
              <a:rPr lang="en-US" altLang="en-US" dirty="0"/>
              <a:t>Network: two kinds of vertices, and edges linking only vertices of unlike types</a:t>
            </a:r>
          </a:p>
          <a:p>
            <a:r>
              <a:rPr lang="en-US" altLang="en-US" dirty="0"/>
              <a:t>Incidence matrix:</a:t>
            </a:r>
          </a:p>
          <a:p>
            <a:pPr lvl="1"/>
            <a:r>
              <a:rPr lang="en-US" altLang="en-US" dirty="0" err="1"/>
              <a:t>B</a:t>
            </a:r>
            <a:r>
              <a:rPr lang="en-US" altLang="en-US" baseline="-25000" dirty="0" err="1"/>
              <a:t>ij</a:t>
            </a:r>
            <a:r>
              <a:rPr lang="en-US" altLang="en-US" dirty="0"/>
              <a:t> = 1 if vertex j links to group </a:t>
            </a:r>
            <a:r>
              <a:rPr lang="en-US" altLang="en-US" dirty="0" err="1"/>
              <a:t>i</a:t>
            </a:r>
            <a:endParaRPr lang="en-US" altLang="en-US" dirty="0"/>
          </a:p>
          <a:p>
            <a:pPr lvl="1">
              <a:buNone/>
            </a:pPr>
            <a:r>
              <a:rPr lang="en-US" altLang="en-US" dirty="0"/>
              <a:t>           </a:t>
            </a:r>
            <a:r>
              <a:rPr lang="en-US" altLang="en-US" dirty="0" smtClean="0"/>
              <a:t>   0 </a:t>
            </a:r>
            <a:r>
              <a:rPr lang="en-US" altLang="en-US" dirty="0"/>
              <a:t>otherwise</a:t>
            </a:r>
          </a:p>
          <a:p>
            <a:r>
              <a:rPr lang="en-US" altLang="en-US" dirty="0"/>
              <a:t>One can create a one-mode project from the two-mode partite form (but with info loss</a:t>
            </a:r>
            <a:r>
              <a:rPr lang="en-US" altLang="en-US" dirty="0" smtClean="0"/>
              <a:t>)</a:t>
            </a:r>
          </a:p>
          <a:p>
            <a:r>
              <a:rPr lang="en-US" altLang="en-US" dirty="0" smtClean="0"/>
              <a:t>The projection to one-mode can be written in terms of the incidence matrix B as follows</a:t>
            </a:r>
          </a:p>
          <a:p>
            <a:endParaRPr lang="en-US" altLang="en-US" dirty="0"/>
          </a:p>
          <a:p>
            <a:endParaRPr lang="en-US" altLang="en-US" dirty="0" smtClean="0"/>
          </a:p>
          <a:p>
            <a:r>
              <a:rPr lang="en-US" altLang="en-US" dirty="0" smtClean="0"/>
              <a:t>The product of </a:t>
            </a:r>
            <a:r>
              <a:rPr lang="en-US" altLang="en-US" i="1" dirty="0" err="1" smtClean="0"/>
              <a:t>B</a:t>
            </a:r>
            <a:r>
              <a:rPr lang="en-US" altLang="en-US" i="1" baseline="-25000" dirty="0" err="1" smtClean="0"/>
              <a:t>ki</a:t>
            </a:r>
            <a:r>
              <a:rPr lang="en-US" altLang="en-US" i="1" dirty="0" smtClean="0"/>
              <a:t> </a:t>
            </a:r>
            <a:r>
              <a:rPr lang="en-US" altLang="en-US" i="1" dirty="0" err="1" smtClean="0"/>
              <a:t>B</a:t>
            </a:r>
            <a:r>
              <a:rPr lang="en-US" altLang="en-US" i="1" baseline="-25000" dirty="0" err="1" smtClean="0"/>
              <a:t>kj</a:t>
            </a:r>
            <a:r>
              <a:rPr lang="en-US" altLang="en-US" i="1" dirty="0" smtClean="0"/>
              <a:t> </a:t>
            </a:r>
            <a:r>
              <a:rPr lang="en-US" altLang="en-US" dirty="0" smtClean="0"/>
              <a:t>will be 1 if </a:t>
            </a:r>
            <a:r>
              <a:rPr lang="en-US" altLang="en-US" i="1" dirty="0" err="1" smtClean="0"/>
              <a:t>i</a:t>
            </a:r>
            <a:r>
              <a:rPr lang="en-US" altLang="en-US" dirty="0" smtClean="0"/>
              <a:t> and</a:t>
            </a:r>
            <a:r>
              <a:rPr lang="en-US" altLang="en-US" i="1" dirty="0" smtClean="0"/>
              <a:t> j </a:t>
            </a:r>
            <a:r>
              <a:rPr lang="en-US" altLang="en-US" dirty="0" smtClean="0"/>
              <a:t>both belong to the sample group </a:t>
            </a:r>
            <a:r>
              <a:rPr lang="en-US" altLang="en-US" i="1" dirty="0" smtClean="0"/>
              <a:t>k</a:t>
            </a:r>
            <a:r>
              <a:rPr lang="en-US" altLang="en-US" dirty="0" smtClean="0"/>
              <a:t> in the bi-partite network</a:t>
            </a:r>
            <a:endParaRPr lang="en-US" altLang="en-US" dirty="0"/>
          </a:p>
          <a:p>
            <a:pPr lvl="1">
              <a:buNone/>
            </a:pPr>
            <a:endParaRPr lang="en-US" altLang="en-US" sz="2000" dirty="0"/>
          </a:p>
        </p:txBody>
      </p:sp>
      <p:grpSp>
        <p:nvGrpSpPr>
          <p:cNvPr id="5" name="Group 11"/>
          <p:cNvGrpSpPr>
            <a:grpSpLocks/>
          </p:cNvGrpSpPr>
          <p:nvPr/>
        </p:nvGrpSpPr>
        <p:grpSpPr bwMode="auto">
          <a:xfrm>
            <a:off x="7512050" y="505354"/>
            <a:ext cx="4122234" cy="2971800"/>
            <a:chOff x="480" y="1132"/>
            <a:chExt cx="2218" cy="1728"/>
          </a:xfrm>
        </p:grpSpPr>
        <p:graphicFrame>
          <p:nvGraphicFramePr>
            <p:cNvPr id="6" name="Object 12"/>
            <p:cNvGraphicFramePr>
              <a:graphicFrameLocks noChangeAspect="1"/>
            </p:cNvGraphicFramePr>
            <p:nvPr>
              <p:extLst>
                <p:ext uri="{D42A27DB-BD31-4B8C-83A1-F6EECF244321}">
                  <p14:modId xmlns:p14="http://schemas.microsoft.com/office/powerpoint/2010/main" val="2332438781"/>
                </p:ext>
              </p:extLst>
            </p:nvPr>
          </p:nvGraphicFramePr>
          <p:xfrm>
            <a:off x="1642" y="1132"/>
            <a:ext cx="1056" cy="1728"/>
          </p:xfrm>
          <a:graphic>
            <a:graphicData uri="http://schemas.openxmlformats.org/presentationml/2006/ole">
              <mc:AlternateContent xmlns:mc="http://schemas.openxmlformats.org/markup-compatibility/2006">
                <mc:Choice xmlns:v="urn:schemas-microsoft-com:vml" Requires="v">
                  <p:oleObj spid="_x0000_s12380" name="Visio" r:id="rId4" imgW="3111500" imgH="5080000" progId="Visio.Drawing.11">
                    <p:embed/>
                  </p:oleObj>
                </mc:Choice>
                <mc:Fallback>
                  <p:oleObj name="Visio" r:id="rId4" imgW="3111500" imgH="50800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 y="1132"/>
                          <a:ext cx="1056"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 name="Line 13"/>
            <p:cNvSpPr>
              <a:spLocks noChangeShapeType="1"/>
            </p:cNvSpPr>
            <p:nvPr/>
          </p:nvSpPr>
          <p:spPr bwMode="auto">
            <a:xfrm flipV="1">
              <a:off x="528" y="1776"/>
              <a:ext cx="1920" cy="48"/>
            </a:xfrm>
            <a:prstGeom prst="line">
              <a:avLst/>
            </a:prstGeom>
            <a:noFill/>
            <a:ln w="28575">
              <a:solidFill>
                <a:schemeClr val="bg1"/>
              </a:solidFill>
              <a:prstDash val="dash"/>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8" name="Line 14"/>
            <p:cNvSpPr>
              <a:spLocks noChangeShapeType="1"/>
            </p:cNvSpPr>
            <p:nvPr/>
          </p:nvSpPr>
          <p:spPr bwMode="auto">
            <a:xfrm flipV="1">
              <a:off x="480" y="2304"/>
              <a:ext cx="1920" cy="48"/>
            </a:xfrm>
            <a:prstGeom prst="line">
              <a:avLst/>
            </a:prstGeom>
            <a:noFill/>
            <a:ln w="28575">
              <a:solidFill>
                <a:schemeClr val="bg1"/>
              </a:solidFill>
              <a:prstDash val="dash"/>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pic>
        <p:nvPicPr>
          <p:cNvPr id="3" name="Picture 2"/>
          <p:cNvPicPr>
            <a:picLocks noChangeAspect="1"/>
          </p:cNvPicPr>
          <p:nvPr/>
        </p:nvPicPr>
        <p:blipFill>
          <a:blip r:embed="rId6"/>
          <a:stretch>
            <a:fillRect/>
          </a:stretch>
        </p:blipFill>
        <p:spPr>
          <a:xfrm>
            <a:off x="1914525" y="5140779"/>
            <a:ext cx="5396753" cy="491227"/>
          </a:xfrm>
          <a:prstGeom prst="rect">
            <a:avLst/>
          </a:prstGeom>
        </p:spPr>
      </p:pic>
    </p:spTree>
    <p:extLst>
      <p:ext uri="{BB962C8B-B14F-4D97-AF65-F5344CB8AC3E}">
        <p14:creationId xmlns:p14="http://schemas.microsoft.com/office/powerpoint/2010/main" val="3375657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Co-citation and Bibliographic Coupling</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48078" y="1154530"/>
            <a:ext cx="10091347" cy="5493919"/>
          </a:xfrm>
        </p:spPr>
        <p:txBody>
          <a:bodyPr vert="horz" lIns="92075" tIns="46038" rIns="92075" bIns="46038" rtlCol="0">
            <a:noAutofit/>
          </a:bodyPr>
          <a:lstStyle/>
          <a:p>
            <a:r>
              <a:rPr lang="en-US" altLang="en-US" dirty="0" smtClean="0"/>
              <a:t>Co-citation </a:t>
            </a:r>
            <a:r>
              <a:rPr lang="en-US" altLang="en-US" dirty="0"/>
              <a:t>of vertices </a:t>
            </a:r>
            <a:r>
              <a:rPr lang="en-US" altLang="en-US" dirty="0" err="1"/>
              <a:t>i</a:t>
            </a:r>
            <a:r>
              <a:rPr lang="en-US" altLang="en-US" dirty="0"/>
              <a:t> and j: </a:t>
            </a:r>
            <a:endParaRPr lang="en-US" altLang="en-US" dirty="0" smtClean="0"/>
          </a:p>
          <a:p>
            <a:pPr lvl="1"/>
            <a:r>
              <a:rPr lang="en-US" altLang="en-US" dirty="0" smtClean="0"/>
              <a:t># </a:t>
            </a:r>
            <a:r>
              <a:rPr lang="en-US" altLang="en-US" dirty="0"/>
              <a:t>of vertices having outgoing edges pointing to both </a:t>
            </a:r>
            <a:r>
              <a:rPr lang="en-US" altLang="en-US" dirty="0" err="1"/>
              <a:t>i</a:t>
            </a:r>
            <a:r>
              <a:rPr lang="en-US" altLang="en-US" dirty="0"/>
              <a:t> and </a:t>
            </a:r>
            <a:r>
              <a:rPr lang="en-US" altLang="en-US" dirty="0" smtClean="0"/>
              <a:t>j</a:t>
            </a:r>
            <a:endParaRPr lang="en-US" altLang="en-US" dirty="0"/>
          </a:p>
          <a:p>
            <a:endParaRPr lang="en-US" altLang="en-US" dirty="0"/>
          </a:p>
          <a:p>
            <a:pPr lvl="1"/>
            <a:r>
              <a:rPr lang="en-US" altLang="en-US" dirty="0"/>
              <a:t>Co-citation matrix: It is a symmetric matrix</a:t>
            </a:r>
          </a:p>
          <a:p>
            <a:pPr lvl="1"/>
            <a:endParaRPr lang="en-US" altLang="en-US" dirty="0"/>
          </a:p>
          <a:p>
            <a:pPr lvl="1"/>
            <a:r>
              <a:rPr lang="en-US" altLang="en-US" dirty="0"/>
              <a:t>Diagonal matrix (</a:t>
            </a:r>
            <a:r>
              <a:rPr lang="en-US" altLang="en-US" dirty="0" err="1"/>
              <a:t>C</a:t>
            </a:r>
            <a:r>
              <a:rPr lang="en-US" altLang="en-US" baseline="-25000" dirty="0" err="1"/>
              <a:t>ii</a:t>
            </a:r>
            <a:r>
              <a:rPr lang="en-US" altLang="en-US" dirty="0"/>
              <a:t>): total # papers citing </a:t>
            </a:r>
            <a:r>
              <a:rPr lang="en-US" altLang="en-US" dirty="0" err="1"/>
              <a:t>i</a:t>
            </a:r>
            <a:endParaRPr lang="en-US" altLang="en-US" baseline="-25000" dirty="0"/>
          </a:p>
          <a:p>
            <a:r>
              <a:rPr lang="en-US" altLang="en-US" dirty="0"/>
              <a:t>Bibliographic coupling of vertices </a:t>
            </a:r>
            <a:r>
              <a:rPr lang="en-US" altLang="en-US" dirty="0" err="1"/>
              <a:t>i</a:t>
            </a:r>
            <a:r>
              <a:rPr lang="en-US" altLang="en-US" dirty="0"/>
              <a:t> and j: </a:t>
            </a:r>
            <a:r>
              <a:rPr lang="en-US" altLang="en-US" dirty="0" smtClean="0"/>
              <a:t> </a:t>
            </a:r>
          </a:p>
          <a:p>
            <a:endParaRPr lang="en-US" altLang="en-US" dirty="0" smtClean="0"/>
          </a:p>
          <a:p>
            <a:pPr lvl="1"/>
            <a:r>
              <a:rPr lang="en-US" altLang="en-US" dirty="0" smtClean="0"/>
              <a:t>Bibliographic </a:t>
            </a:r>
            <a:r>
              <a:rPr lang="en-US" altLang="en-US" dirty="0"/>
              <a:t>coupling of </a:t>
            </a:r>
            <a:r>
              <a:rPr lang="en-US" altLang="en-US" dirty="0" err="1"/>
              <a:t>i</a:t>
            </a:r>
            <a:r>
              <a:rPr lang="en-US" altLang="en-US" dirty="0"/>
              <a:t> and j:</a:t>
            </a:r>
          </a:p>
          <a:p>
            <a:endParaRPr lang="en-US" altLang="en-US" dirty="0"/>
          </a:p>
          <a:p>
            <a:pPr lvl="1"/>
            <a:r>
              <a:rPr lang="en-US" altLang="en-US" dirty="0"/>
              <a:t>Bibliographic coupling matrix:</a:t>
            </a:r>
          </a:p>
          <a:p>
            <a:pPr lvl="1"/>
            <a:r>
              <a:rPr lang="en-US" altLang="en-US" dirty="0"/>
              <a:t>Diagonal matrix (</a:t>
            </a:r>
            <a:r>
              <a:rPr lang="en-US" altLang="en-US" dirty="0" err="1"/>
              <a:t>B</a:t>
            </a:r>
            <a:r>
              <a:rPr lang="en-US" altLang="en-US" baseline="-25000" dirty="0" err="1"/>
              <a:t>ii</a:t>
            </a:r>
            <a:r>
              <a:rPr lang="en-US" altLang="en-US" dirty="0"/>
              <a:t>): total # papers cited by </a:t>
            </a:r>
            <a:r>
              <a:rPr lang="en-US" altLang="en-US" i="1" dirty="0" err="1"/>
              <a:t>i</a:t>
            </a:r>
            <a:endParaRPr lang="en-US" altLang="en-US" i="1" dirty="0"/>
          </a:p>
        </p:txBody>
      </p:sp>
      <p:pic>
        <p:nvPicPr>
          <p:cNvPr id="5"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857" y="1262024"/>
            <a:ext cx="53895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294" y="2067094"/>
            <a:ext cx="43338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800" y="2947069"/>
            <a:ext cx="13700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4232" y="4312820"/>
            <a:ext cx="4572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9806" y="5148635"/>
            <a:ext cx="44196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5907" y="5667376"/>
            <a:ext cx="1330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24"/>
          <p:cNvGraphicFramePr>
            <a:graphicFrameLocks noGrp="1" noChangeAspect="1"/>
          </p:cNvGraphicFramePr>
          <p:nvPr>
            <p:ph sz="quarter" idx="2"/>
            <p:extLst>
              <p:ext uri="{D42A27DB-BD31-4B8C-83A1-F6EECF244321}">
                <p14:modId xmlns:p14="http://schemas.microsoft.com/office/powerpoint/2010/main" val="3269707559"/>
              </p:ext>
            </p:extLst>
          </p:nvPr>
        </p:nvGraphicFramePr>
        <p:xfrm>
          <a:off x="8858250" y="1612901"/>
          <a:ext cx="2133600" cy="1770063"/>
        </p:xfrm>
        <a:graphic>
          <a:graphicData uri="http://schemas.openxmlformats.org/presentationml/2006/ole">
            <mc:AlternateContent xmlns:mc="http://schemas.openxmlformats.org/markup-compatibility/2006">
              <mc:Choice xmlns:v="urn:schemas-microsoft-com:vml" Requires="v">
                <p:oleObj spid="_x0000_s11448" name="SmartDraw" r:id="rId10" imgW="2442972" imgH="2025396" progId="SmartDraw.2">
                  <p:embed/>
                </p:oleObj>
              </mc:Choice>
              <mc:Fallback>
                <p:oleObj name="SmartDraw" r:id="rId10" imgW="2442972" imgH="2025396" progId="SmartDraw.2">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58250" y="1612901"/>
                        <a:ext cx="2133600" cy="177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26"/>
          <p:cNvSpPr txBox="1">
            <a:spLocks noChangeArrowheads="1"/>
          </p:cNvSpPr>
          <p:nvPr/>
        </p:nvSpPr>
        <p:spPr bwMode="auto">
          <a:xfrm>
            <a:off x="8858250" y="3276601"/>
            <a:ext cx="2133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50000"/>
              </a:spcBef>
              <a:spcAft>
                <a:spcPct val="0"/>
              </a:spcAft>
              <a:buClrTx/>
              <a:buSzTx/>
              <a:buNone/>
            </a:pPr>
            <a:r>
              <a:rPr lang="en-US" altLang="en-US" sz="1600">
                <a:solidFill>
                  <a:srgbClr val="000000"/>
                </a:solidFill>
              </a:rPr>
              <a:t>Vertices i and j are co-cited by 3 papers</a:t>
            </a:r>
          </a:p>
        </p:txBody>
      </p:sp>
      <p:graphicFrame>
        <p:nvGraphicFramePr>
          <p:cNvPr id="14" name="Object 29"/>
          <p:cNvGraphicFramePr>
            <a:graphicFrameLocks noChangeAspect="1"/>
          </p:cNvGraphicFramePr>
          <p:nvPr>
            <p:extLst>
              <p:ext uri="{D42A27DB-BD31-4B8C-83A1-F6EECF244321}">
                <p14:modId xmlns:p14="http://schemas.microsoft.com/office/powerpoint/2010/main" val="3737684603"/>
              </p:ext>
            </p:extLst>
          </p:nvPr>
        </p:nvGraphicFramePr>
        <p:xfrm>
          <a:off x="8629650" y="4267200"/>
          <a:ext cx="2362200" cy="1658938"/>
        </p:xfrm>
        <a:graphic>
          <a:graphicData uri="http://schemas.openxmlformats.org/presentationml/2006/ole">
            <mc:AlternateContent xmlns:mc="http://schemas.openxmlformats.org/markup-compatibility/2006">
              <mc:Choice xmlns:v="urn:schemas-microsoft-com:vml" Requires="v">
                <p:oleObj spid="_x0000_s11449" name="SmartDraw" r:id="rId12" imgW="2438400" imgH="1712976" progId="SmartDraw.2">
                  <p:embed/>
                </p:oleObj>
              </mc:Choice>
              <mc:Fallback>
                <p:oleObj name="SmartDraw" r:id="rId12" imgW="2438400" imgH="1712976" progId="SmartDraw.2">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29650" y="4267200"/>
                        <a:ext cx="2362200"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 Box 30"/>
          <p:cNvSpPr txBox="1">
            <a:spLocks noChangeArrowheads="1"/>
          </p:cNvSpPr>
          <p:nvPr/>
        </p:nvSpPr>
        <p:spPr bwMode="auto">
          <a:xfrm>
            <a:off x="8934450" y="5943601"/>
            <a:ext cx="1981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50000"/>
              </a:spcBef>
              <a:spcAft>
                <a:spcPct val="0"/>
              </a:spcAft>
              <a:buClrTx/>
              <a:buSzTx/>
              <a:buNone/>
            </a:pPr>
            <a:r>
              <a:rPr lang="en-US" altLang="en-US" sz="1600">
                <a:solidFill>
                  <a:srgbClr val="000000"/>
                </a:solidFill>
              </a:rPr>
              <a:t>Vertices i and j cite 3 same papers</a:t>
            </a:r>
          </a:p>
        </p:txBody>
      </p:sp>
    </p:spTree>
    <p:extLst>
      <p:ext uri="{BB962C8B-B14F-4D97-AF65-F5344CB8AC3E}">
        <p14:creationId xmlns:p14="http://schemas.microsoft.com/office/powerpoint/2010/main" val="98610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1450" y="285750"/>
            <a:ext cx="11686117" cy="609600"/>
          </a:xfrm>
        </p:spPr>
        <p:txBody>
          <a:bodyPr vert="horz" lIns="92075" tIns="46038" rIns="92075" bIns="46038" rtlCol="0" anchor="ctr">
            <a:noAutofit/>
          </a:bodyPr>
          <a:lstStyle/>
          <a:p>
            <a:r>
              <a:rPr lang="en-US" altLang="en-US" sz="4000" dirty="0" smtClean="0">
                <a:effectLst>
                  <a:outerShdw blurRad="38100" dist="38100" dir="2700000" algn="tl">
                    <a:srgbClr val="C0C0C0"/>
                  </a:outerShdw>
                </a:effectLst>
              </a:rPr>
              <a:t>Co-citation </a:t>
            </a:r>
            <a:r>
              <a:rPr lang="en-US" altLang="en-US" sz="4000" dirty="0">
                <a:effectLst>
                  <a:outerShdw blurRad="38100" dist="38100" dir="2700000" algn="tl">
                    <a:srgbClr val="C0C0C0"/>
                  </a:outerShdw>
                </a:effectLst>
              </a:rPr>
              <a:t>&amp; Bibliographic Coupling: </a:t>
            </a:r>
            <a:r>
              <a:rPr lang="en-US" altLang="en-US" sz="4000" dirty="0" smtClean="0">
                <a:effectLst>
                  <a:outerShdw blurRad="38100" dist="38100" dir="2700000" algn="tl">
                    <a:srgbClr val="C0C0C0"/>
                  </a:outerShdw>
                </a:effectLst>
              </a:rPr>
              <a:t>A Comparison</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lnSpc>
                <a:spcPct val="110000"/>
              </a:lnSpc>
            </a:pPr>
            <a:r>
              <a:rPr lang="en-US" altLang="en-US" dirty="0" smtClean="0"/>
              <a:t>Two </a:t>
            </a:r>
            <a:r>
              <a:rPr lang="en-US" altLang="en-US" dirty="0"/>
              <a:t>measures are affected by the number of incoming and outgoing edges that vertices have</a:t>
            </a:r>
          </a:p>
          <a:p>
            <a:pPr>
              <a:lnSpc>
                <a:spcPct val="110000"/>
              </a:lnSpc>
            </a:pPr>
            <a:r>
              <a:rPr lang="en-US" altLang="en-US" dirty="0"/>
              <a:t>For strong co-citation: must have a lot of incoming edges</a:t>
            </a:r>
          </a:p>
          <a:p>
            <a:pPr lvl="1">
              <a:lnSpc>
                <a:spcPct val="110000"/>
              </a:lnSpc>
            </a:pPr>
            <a:r>
              <a:rPr lang="en-US" altLang="en-US" dirty="0"/>
              <a:t>Must be well-cited (influential) papers, surveys, or books</a:t>
            </a:r>
          </a:p>
          <a:p>
            <a:pPr lvl="1">
              <a:lnSpc>
                <a:spcPct val="110000"/>
              </a:lnSpc>
            </a:pPr>
            <a:r>
              <a:rPr lang="en-US" altLang="en-US" dirty="0"/>
              <a:t>Takes time to accumulate citations</a:t>
            </a:r>
          </a:p>
          <a:p>
            <a:pPr>
              <a:lnSpc>
                <a:spcPct val="110000"/>
              </a:lnSpc>
            </a:pPr>
            <a:r>
              <a:rPr lang="en-US" altLang="en-US" dirty="0"/>
              <a:t>Strong bib-coupling if two papers have similar citations</a:t>
            </a:r>
          </a:p>
          <a:p>
            <a:pPr lvl="1">
              <a:lnSpc>
                <a:spcPct val="110000"/>
              </a:lnSpc>
            </a:pPr>
            <a:r>
              <a:rPr lang="en-US" altLang="en-US" dirty="0"/>
              <a:t>A more uniform indicator of similarity between papers</a:t>
            </a:r>
          </a:p>
          <a:p>
            <a:pPr lvl="1">
              <a:lnSpc>
                <a:spcPct val="110000"/>
              </a:lnSpc>
            </a:pPr>
            <a:r>
              <a:rPr lang="en-US" altLang="en-US" dirty="0"/>
              <a:t>Can be computed as soon as a paper is published</a:t>
            </a:r>
          </a:p>
          <a:p>
            <a:pPr lvl="1">
              <a:lnSpc>
                <a:spcPct val="110000"/>
              </a:lnSpc>
            </a:pPr>
            <a:r>
              <a:rPr lang="en-US" altLang="en-US" dirty="0"/>
              <a:t>Not change over time</a:t>
            </a:r>
          </a:p>
          <a:p>
            <a:pPr>
              <a:lnSpc>
                <a:spcPct val="110000"/>
              </a:lnSpc>
            </a:pPr>
            <a:r>
              <a:rPr lang="en-US" altLang="en-US" dirty="0"/>
              <a:t>Recent analysis algorithms</a:t>
            </a:r>
          </a:p>
          <a:p>
            <a:pPr lvl="1">
              <a:lnSpc>
                <a:spcPct val="110000"/>
              </a:lnSpc>
            </a:pPr>
            <a:r>
              <a:rPr lang="en-US" altLang="en-US" dirty="0"/>
              <a:t>HITS explores both co-citation and bibliographic coupling</a:t>
            </a:r>
          </a:p>
        </p:txBody>
      </p:sp>
    </p:spTree>
    <p:extLst>
      <p:ext uri="{BB962C8B-B14F-4D97-AF65-F5344CB8AC3E}">
        <p14:creationId xmlns:p14="http://schemas.microsoft.com/office/powerpoint/2010/main" val="117154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7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78508"/>
            <a:ext cx="12192000" cy="914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166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en-US" dirty="0">
                <a:effectLst>
                  <a:outerShdw blurRad="38100" dist="38100" dir="2700000" algn="tl">
                    <a:srgbClr val="C0C0C0"/>
                  </a:outerShdw>
                </a:effectLst>
              </a:rPr>
              <a:t>Introduction to </a:t>
            </a:r>
            <a:r>
              <a:rPr lang="en-US" altLang="ko-KR" dirty="0">
                <a:effectLst>
                  <a:outerShdw blurRad="38100" dist="38100" dir="2700000" algn="tl">
                    <a:srgbClr val="C0C0C0"/>
                  </a:outerShdw>
                </a:effectLst>
                <a:ea typeface="Gulim" pitchFamily="34" charset="-127"/>
              </a:rPr>
              <a:t>Networks</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sz="4000" dirty="0">
                <a:latin typeface="Calibri" panose="020F0502020204030204" pitchFamily="34" charset="0"/>
                <a:ea typeface="SimSun" panose="02010600030101010101" pitchFamily="2" charset="-122"/>
              </a:rPr>
              <a:t>Basic Measures of Networks </a:t>
            </a:r>
          </a:p>
          <a:p>
            <a:pPr>
              <a:lnSpc>
                <a:spcPct val="150000"/>
              </a:lnSpc>
            </a:pPr>
            <a:r>
              <a:rPr lang="en-US" altLang="ko-KR" sz="4000" dirty="0">
                <a:latin typeface="Calibri" panose="020F0502020204030204" pitchFamily="34" charset="0"/>
                <a:ea typeface="SimSun" panose="02010600030101010101" pitchFamily="2" charset="-122"/>
              </a:rPr>
              <a:t>Centrality Analysis in Networks</a:t>
            </a:r>
          </a:p>
          <a:p>
            <a:pPr>
              <a:lnSpc>
                <a:spcPct val="150000"/>
              </a:lnSpc>
            </a:pPr>
            <a:r>
              <a:rPr lang="en-US" altLang="ko-KR" sz="4000" dirty="0">
                <a:latin typeface="Calibri" panose="020F0502020204030204" pitchFamily="34" charset="0"/>
                <a:ea typeface="SimSun" panose="02010600030101010101" pitchFamily="2" charset="-122"/>
              </a:rPr>
              <a:t>Modeling of Network Formation</a:t>
            </a:r>
          </a:p>
          <a:p>
            <a:pPr>
              <a:lnSpc>
                <a:spcPct val="150000"/>
              </a:lnSpc>
            </a:pPr>
            <a:r>
              <a:rPr lang="en-US" altLang="ko-KR" sz="4000" dirty="0">
                <a:latin typeface="Calibri" panose="020F0502020204030204" pitchFamily="34" charset="0"/>
                <a:ea typeface="SimSun" panose="02010600030101010101" pitchFamily="2" charset="-122"/>
              </a:rPr>
              <a:t>Primitives of Social Networks</a:t>
            </a:r>
          </a:p>
          <a:p>
            <a:pPr>
              <a:lnSpc>
                <a:spcPct val="150000"/>
              </a:lnSpc>
            </a:pPr>
            <a:r>
              <a:rPr lang="en-US" altLang="zh-CN" sz="4000" dirty="0">
                <a:latin typeface="Calibri" panose="020F0502020204030204" pitchFamily="34" charset="0"/>
                <a:ea typeface="SimSun" panose="02010600030101010101" pitchFamily="2" charset="-122"/>
              </a:rPr>
              <a:t>Summary</a:t>
            </a:r>
          </a:p>
        </p:txBody>
      </p:sp>
      <p:sp>
        <p:nvSpPr>
          <p:cNvPr id="4" name="AutoShape 8"/>
          <p:cNvSpPr>
            <a:spLocks noChangeArrowheads="1"/>
          </p:cNvSpPr>
          <p:nvPr/>
        </p:nvSpPr>
        <p:spPr bwMode="auto">
          <a:xfrm rot="9129169">
            <a:off x="8313508" y="2486922"/>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8409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20070803Florence_Italy 0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121920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968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Centrality: Basic Measure in a Network</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76514" y="1145005"/>
            <a:ext cx="10901111" cy="5598695"/>
          </a:xfrm>
        </p:spPr>
        <p:txBody>
          <a:bodyPr vert="horz" lIns="92075" tIns="46038" rIns="92075" bIns="46038" rtlCol="0">
            <a:noAutofit/>
          </a:bodyPr>
          <a:lstStyle/>
          <a:p>
            <a:r>
              <a:rPr lang="en-US" altLang="en-US" dirty="0" smtClean="0">
                <a:latin typeface="Calibri" panose="020F0502020204030204" pitchFamily="34" charset="0"/>
              </a:rPr>
              <a:t>Centrality</a:t>
            </a:r>
            <a:r>
              <a:rPr lang="en-US" altLang="en-US" dirty="0">
                <a:latin typeface="Calibri" panose="020F0502020204030204" pitchFamily="34" charset="0"/>
              </a:rPr>
              <a:t>: How “central” a node is in the network</a:t>
            </a:r>
          </a:p>
          <a:p>
            <a:r>
              <a:rPr lang="en-US" altLang="en-US" b="1" dirty="0">
                <a:latin typeface="Calibri" panose="020F0502020204030204" pitchFamily="34" charset="0"/>
              </a:rPr>
              <a:t>Degree centrality</a:t>
            </a:r>
            <a:r>
              <a:rPr lang="en-US" altLang="en-US" dirty="0">
                <a:latin typeface="Calibri" panose="020F0502020204030204" pitchFamily="34" charset="0"/>
              </a:rPr>
              <a:t>: degree of a node (the higher degree, more important the node)</a:t>
            </a:r>
          </a:p>
          <a:p>
            <a:r>
              <a:rPr lang="en-US" altLang="en-US" b="1" dirty="0">
                <a:latin typeface="Calibri" panose="020F0502020204030204" pitchFamily="34" charset="0"/>
              </a:rPr>
              <a:t>Eccentricity centrality</a:t>
            </a:r>
            <a:r>
              <a:rPr lang="en-US" altLang="en-US" dirty="0">
                <a:latin typeface="Calibri" panose="020F0502020204030204" pitchFamily="34" charset="0"/>
              </a:rPr>
              <a:t>: the less eccentric, the more central</a:t>
            </a:r>
          </a:p>
          <a:p>
            <a:pPr lvl="1"/>
            <a:r>
              <a:rPr lang="en-US" altLang="en-US" dirty="0">
                <a:latin typeface="Calibri" panose="020F0502020204030204" pitchFamily="34" charset="0"/>
              </a:rPr>
              <a:t>c(v</a:t>
            </a:r>
            <a:r>
              <a:rPr lang="en-US" altLang="en-US" baseline="-25000" dirty="0">
                <a:latin typeface="Calibri" panose="020F0502020204030204" pitchFamily="34" charset="0"/>
              </a:rPr>
              <a:t>i</a:t>
            </a:r>
            <a:r>
              <a:rPr lang="en-US" altLang="en-US" dirty="0">
                <a:latin typeface="Calibri" panose="020F0502020204030204" pitchFamily="34" charset="0"/>
              </a:rPr>
              <a:t>) = 1/e(v</a:t>
            </a:r>
            <a:r>
              <a:rPr lang="en-US" altLang="en-US" baseline="-25000" dirty="0">
                <a:latin typeface="Calibri" panose="020F0502020204030204" pitchFamily="34" charset="0"/>
              </a:rPr>
              <a:t>i</a:t>
            </a:r>
            <a:r>
              <a:rPr lang="en-US" altLang="en-US" dirty="0">
                <a:latin typeface="Calibri" panose="020F0502020204030204" pitchFamily="34" charset="0"/>
              </a:rPr>
              <a:t>) </a:t>
            </a:r>
          </a:p>
          <a:p>
            <a:pPr lvl="1"/>
            <a:r>
              <a:rPr lang="en-US" altLang="en-US" dirty="0">
                <a:latin typeface="Calibri" panose="020F0502020204030204" pitchFamily="34" charset="0"/>
              </a:rPr>
              <a:t>Central node: e(v</a:t>
            </a:r>
            <a:r>
              <a:rPr lang="en-US" altLang="en-US" baseline="-25000" dirty="0">
                <a:latin typeface="Calibri" panose="020F0502020204030204" pitchFamily="34" charset="0"/>
              </a:rPr>
              <a:t>i</a:t>
            </a:r>
            <a:r>
              <a:rPr lang="en-US" altLang="en-US" dirty="0">
                <a:latin typeface="Calibri" panose="020F0502020204030204" pitchFamily="34" charset="0"/>
              </a:rPr>
              <a:t>) = r(G) (if it equals the radius of G)</a:t>
            </a:r>
          </a:p>
          <a:p>
            <a:pPr lvl="1"/>
            <a:r>
              <a:rPr lang="en-US" altLang="en-US" dirty="0">
                <a:latin typeface="Calibri" panose="020F0502020204030204" pitchFamily="34" charset="0"/>
              </a:rPr>
              <a:t>Periphery node: e(v</a:t>
            </a:r>
            <a:r>
              <a:rPr lang="en-US" altLang="en-US" baseline="-25000" dirty="0">
                <a:latin typeface="Calibri" panose="020F0502020204030204" pitchFamily="34" charset="0"/>
              </a:rPr>
              <a:t>i</a:t>
            </a:r>
            <a:r>
              <a:rPr lang="en-US" altLang="en-US" dirty="0">
                <a:latin typeface="Calibri" panose="020F0502020204030204" pitchFamily="34" charset="0"/>
              </a:rPr>
              <a:t>) = d(G) (if it equals the diameter of G)</a:t>
            </a:r>
          </a:p>
          <a:p>
            <a:pPr lvl="1"/>
            <a:r>
              <a:rPr lang="en-US" altLang="en-US" dirty="0">
                <a:latin typeface="Calibri" panose="020F0502020204030204" pitchFamily="34" charset="0"/>
              </a:rPr>
              <a:t>Often used in facility location, e.g., emergency center</a:t>
            </a:r>
          </a:p>
          <a:p>
            <a:r>
              <a:rPr lang="en-US" altLang="en-US" b="1" dirty="0">
                <a:latin typeface="Calibri" panose="020F0502020204030204" pitchFamily="34" charset="0"/>
              </a:rPr>
              <a:t>Closeness centrality</a:t>
            </a:r>
            <a:r>
              <a:rPr lang="en-US" altLang="en-US" dirty="0">
                <a:latin typeface="Calibri" panose="020F0502020204030204" pitchFamily="34" charset="0"/>
              </a:rPr>
              <a:t>: the average of the shortest path length from the node to every other node in the network, indicating how close a node is to all other nodes in the network </a:t>
            </a:r>
          </a:p>
          <a:p>
            <a:pPr marL="742950" lvl="2" indent="-342900">
              <a:buSzPct val="60000"/>
            </a:pPr>
            <a:r>
              <a:rPr lang="en-US" altLang="en-US" dirty="0">
                <a:latin typeface="Calibri" panose="020F0502020204030204" pitchFamily="34" charset="0"/>
              </a:rPr>
              <a:t>c(v</a:t>
            </a:r>
            <a:r>
              <a:rPr lang="en-US" altLang="en-US" baseline="-25000" dirty="0">
                <a:latin typeface="Calibri" panose="020F0502020204030204" pitchFamily="34" charset="0"/>
              </a:rPr>
              <a:t>i</a:t>
            </a:r>
            <a:r>
              <a:rPr lang="en-US" altLang="en-US" dirty="0">
                <a:latin typeface="Calibri" panose="020F0502020204030204" pitchFamily="34" charset="0"/>
              </a:rPr>
              <a:t>) = 1/∑</a:t>
            </a:r>
            <a:r>
              <a:rPr lang="en-US" altLang="en-US" baseline="-25000" dirty="0">
                <a:latin typeface="Calibri" panose="020F0502020204030204" pitchFamily="34" charset="0"/>
              </a:rPr>
              <a:t>j</a:t>
            </a:r>
            <a:r>
              <a:rPr lang="en-US" altLang="en-US" dirty="0">
                <a:latin typeface="Calibri" panose="020F0502020204030204" pitchFamily="34" charset="0"/>
              </a:rPr>
              <a:t> d(v</a:t>
            </a:r>
            <a:r>
              <a:rPr lang="en-US" altLang="en-US" baseline="-25000" dirty="0">
                <a:latin typeface="Calibri" panose="020F0502020204030204" pitchFamily="34" charset="0"/>
              </a:rPr>
              <a:t>i, </a:t>
            </a:r>
            <a:r>
              <a:rPr lang="en-US" altLang="en-US" dirty="0" err="1">
                <a:latin typeface="Calibri" panose="020F0502020204030204" pitchFamily="34" charset="0"/>
              </a:rPr>
              <a:t>v</a:t>
            </a:r>
            <a:r>
              <a:rPr lang="en-US" altLang="en-US" baseline="-25000" dirty="0" err="1">
                <a:latin typeface="Calibri" panose="020F0502020204030204" pitchFamily="34" charset="0"/>
              </a:rPr>
              <a:t>j</a:t>
            </a:r>
            <a:r>
              <a:rPr lang="en-US" altLang="en-US" dirty="0">
                <a:latin typeface="Calibri" panose="020F0502020204030204" pitchFamily="34" charset="0"/>
              </a:rPr>
              <a:t>) </a:t>
            </a:r>
          </a:p>
          <a:p>
            <a:pPr marL="742950" lvl="2" indent="-342900">
              <a:buSzPct val="60000"/>
            </a:pPr>
            <a:r>
              <a:rPr lang="en-US" altLang="en-US" dirty="0">
                <a:latin typeface="Calibri" panose="020F0502020204030204" pitchFamily="34" charset="0"/>
              </a:rPr>
              <a:t>median node </a:t>
            </a:r>
            <a:r>
              <a:rPr lang="en-US" altLang="en-US" dirty="0" err="1">
                <a:latin typeface="Calibri" panose="020F0502020204030204" pitchFamily="34" charset="0"/>
              </a:rPr>
              <a:t>v</a:t>
            </a:r>
            <a:r>
              <a:rPr lang="en-US" altLang="en-US" baseline="-25000" dirty="0" err="1">
                <a:latin typeface="Calibri" panose="020F0502020204030204" pitchFamily="34" charset="0"/>
              </a:rPr>
              <a:t>m</a:t>
            </a:r>
            <a:r>
              <a:rPr lang="en-US" altLang="en-US" dirty="0">
                <a:latin typeface="Calibri" panose="020F0502020204030204" pitchFamily="34" charset="0"/>
              </a:rPr>
              <a:t> if </a:t>
            </a:r>
            <a:r>
              <a:rPr lang="en-US" altLang="en-US" dirty="0" err="1">
                <a:latin typeface="Calibri" panose="020F0502020204030204" pitchFamily="34" charset="0"/>
              </a:rPr>
              <a:t>v</a:t>
            </a:r>
            <a:r>
              <a:rPr lang="en-US" altLang="en-US" baseline="-25000" dirty="0" err="1">
                <a:latin typeface="Calibri" panose="020F0502020204030204" pitchFamily="34" charset="0"/>
              </a:rPr>
              <a:t>m</a:t>
            </a:r>
            <a:r>
              <a:rPr lang="en-US" altLang="en-US" baseline="-25000" dirty="0">
                <a:latin typeface="Calibri" panose="020F0502020204030204" pitchFamily="34" charset="0"/>
              </a:rPr>
              <a:t> </a:t>
            </a:r>
            <a:r>
              <a:rPr lang="en-US" altLang="en-US" dirty="0">
                <a:latin typeface="Calibri" panose="020F0502020204030204" pitchFamily="34" charset="0"/>
              </a:rPr>
              <a:t>has the smallest total distance ∑</a:t>
            </a:r>
            <a:r>
              <a:rPr lang="en-US" altLang="en-US" baseline="-25000" dirty="0">
                <a:latin typeface="Calibri" panose="020F0502020204030204" pitchFamily="34" charset="0"/>
              </a:rPr>
              <a:t>j</a:t>
            </a:r>
            <a:r>
              <a:rPr lang="en-US" altLang="en-US" dirty="0">
                <a:latin typeface="Calibri" panose="020F0502020204030204" pitchFamily="34" charset="0"/>
              </a:rPr>
              <a:t> d(</a:t>
            </a:r>
            <a:r>
              <a:rPr lang="en-US" altLang="en-US" dirty="0" err="1">
                <a:latin typeface="Calibri" panose="020F0502020204030204" pitchFamily="34" charset="0"/>
              </a:rPr>
              <a:t>v</a:t>
            </a:r>
            <a:r>
              <a:rPr lang="en-US" altLang="en-US" baseline="-25000" dirty="0" err="1">
                <a:latin typeface="Calibri" panose="020F0502020204030204" pitchFamily="34" charset="0"/>
              </a:rPr>
              <a:t>m</a:t>
            </a:r>
            <a:r>
              <a:rPr lang="en-US" altLang="en-US" baseline="-25000" dirty="0">
                <a:latin typeface="Calibri" panose="020F0502020204030204" pitchFamily="34" charset="0"/>
              </a:rPr>
              <a:t>, </a:t>
            </a:r>
            <a:r>
              <a:rPr lang="en-US" altLang="en-US" dirty="0" err="1">
                <a:latin typeface="Calibri" panose="020F0502020204030204" pitchFamily="34" charset="0"/>
              </a:rPr>
              <a:t>v</a:t>
            </a:r>
            <a:r>
              <a:rPr lang="en-US" altLang="en-US" baseline="-25000" dirty="0" err="1">
                <a:latin typeface="Calibri" panose="020F0502020204030204" pitchFamily="34" charset="0"/>
              </a:rPr>
              <a:t>j</a:t>
            </a:r>
            <a:r>
              <a:rPr lang="en-US" altLang="en-US" dirty="0">
                <a:latin typeface="Calibri" panose="020F0502020204030204" pitchFamily="34" charset="0"/>
              </a:rPr>
              <a:t>) </a:t>
            </a:r>
          </a:p>
          <a:p>
            <a:pPr marL="742950" lvl="2" indent="-342900">
              <a:buSzPct val="60000"/>
            </a:pPr>
            <a:r>
              <a:rPr lang="en-US" altLang="en-US" dirty="0">
                <a:latin typeface="Calibri" panose="020F0502020204030204" pitchFamily="34" charset="0"/>
              </a:rPr>
              <a:t>Facility location, e.g., shopping center, minimize total distance</a:t>
            </a:r>
          </a:p>
        </p:txBody>
      </p:sp>
    </p:spTree>
    <p:extLst>
      <p:ext uri="{BB962C8B-B14F-4D97-AF65-F5344CB8AC3E}">
        <p14:creationId xmlns:p14="http://schemas.microsoft.com/office/powerpoint/2010/main" val="4033482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Centrality Measures (II)</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spcAft>
                <a:spcPts val="300"/>
              </a:spcAft>
            </a:pPr>
            <a:r>
              <a:rPr lang="en-US" altLang="en-US" b="1" dirty="0" err="1" smtClean="0">
                <a:latin typeface="Calibri" panose="020F0502020204030204" pitchFamily="34" charset="0"/>
              </a:rPr>
              <a:t>Betweenness</a:t>
            </a:r>
            <a:r>
              <a:rPr lang="en-US" altLang="en-US" b="1" dirty="0" smtClean="0">
                <a:latin typeface="Calibri" panose="020F0502020204030204" pitchFamily="34" charset="0"/>
              </a:rPr>
              <a:t> </a:t>
            </a:r>
            <a:r>
              <a:rPr lang="en-US" altLang="en-US" b="1" dirty="0">
                <a:latin typeface="Calibri" panose="020F0502020204030204" pitchFamily="34" charset="0"/>
              </a:rPr>
              <a:t>centrality </a:t>
            </a:r>
            <a:r>
              <a:rPr lang="en-US" altLang="en-US" dirty="0">
                <a:latin typeface="Calibri" panose="020F0502020204030204" pitchFamily="34" charset="0"/>
              </a:rPr>
              <a:t>for a node v: # of shortest paths from all vertices to all others that pass through v</a:t>
            </a:r>
          </a:p>
          <a:p>
            <a:pPr lvl="1">
              <a:spcAft>
                <a:spcPts val="300"/>
              </a:spcAft>
            </a:pPr>
            <a:r>
              <a:rPr lang="el-GR" altLang="en-US" dirty="0">
                <a:latin typeface="Calibri" panose="020F0502020204030204" pitchFamily="34" charset="0"/>
              </a:rPr>
              <a:t>η</a:t>
            </a:r>
            <a:r>
              <a:rPr lang="en-US" altLang="en-US" baseline="-25000" dirty="0" err="1">
                <a:latin typeface="Calibri" panose="020F0502020204030204" pitchFamily="34" charset="0"/>
              </a:rPr>
              <a:t>jk</a:t>
            </a:r>
            <a:r>
              <a:rPr lang="en-US" altLang="en-US" dirty="0">
                <a:latin typeface="Calibri" panose="020F0502020204030204" pitchFamily="34" charset="0"/>
              </a:rPr>
              <a:t>: # of shortest paths between vertices </a:t>
            </a:r>
            <a:r>
              <a:rPr lang="en-US" altLang="en-US" dirty="0" err="1">
                <a:latin typeface="Calibri" panose="020F0502020204030204" pitchFamily="34" charset="0"/>
              </a:rPr>
              <a:t>v</a:t>
            </a:r>
            <a:r>
              <a:rPr lang="en-US" altLang="en-US" baseline="-25000" dirty="0" err="1">
                <a:latin typeface="Calibri" panose="020F0502020204030204" pitchFamily="34" charset="0"/>
              </a:rPr>
              <a:t>j</a:t>
            </a:r>
            <a:r>
              <a:rPr lang="en-US" altLang="en-US" dirty="0">
                <a:latin typeface="Calibri" panose="020F0502020204030204" pitchFamily="34" charset="0"/>
              </a:rPr>
              <a:t> and </a:t>
            </a:r>
            <a:r>
              <a:rPr lang="en-US" altLang="en-US" dirty="0" err="1">
                <a:latin typeface="Calibri" panose="020F0502020204030204" pitchFamily="34" charset="0"/>
              </a:rPr>
              <a:t>v</a:t>
            </a:r>
            <a:r>
              <a:rPr lang="en-US" altLang="en-US" baseline="-25000" dirty="0" err="1">
                <a:latin typeface="Calibri" panose="020F0502020204030204" pitchFamily="34" charset="0"/>
              </a:rPr>
              <a:t>k</a:t>
            </a:r>
            <a:endParaRPr lang="en-US" altLang="en-US" baseline="-25000" dirty="0">
              <a:latin typeface="Calibri" panose="020F0502020204030204" pitchFamily="34" charset="0"/>
            </a:endParaRPr>
          </a:p>
          <a:p>
            <a:pPr lvl="1">
              <a:spcAft>
                <a:spcPts val="300"/>
              </a:spcAft>
            </a:pPr>
            <a:r>
              <a:rPr lang="el-GR" altLang="en-US" dirty="0">
                <a:latin typeface="Calibri" panose="020F0502020204030204" pitchFamily="34" charset="0"/>
              </a:rPr>
              <a:t>η</a:t>
            </a:r>
            <a:r>
              <a:rPr lang="en-US" altLang="en-US" baseline="-25000" dirty="0" err="1">
                <a:latin typeface="Calibri" panose="020F0502020204030204" pitchFamily="34" charset="0"/>
              </a:rPr>
              <a:t>jk</a:t>
            </a:r>
            <a:r>
              <a:rPr lang="en-US" altLang="en-US" dirty="0">
                <a:latin typeface="Calibri" panose="020F0502020204030204" pitchFamily="34" charset="0"/>
              </a:rPr>
              <a:t>(v</a:t>
            </a:r>
            <a:r>
              <a:rPr lang="en-US" altLang="en-US" baseline="-25000" dirty="0">
                <a:latin typeface="Calibri" panose="020F0502020204030204" pitchFamily="34" charset="0"/>
              </a:rPr>
              <a:t>i</a:t>
            </a:r>
            <a:r>
              <a:rPr lang="en-US" altLang="en-US" dirty="0">
                <a:latin typeface="Calibri" panose="020F0502020204030204" pitchFamily="34" charset="0"/>
              </a:rPr>
              <a:t>): # of such paths that contain v</a:t>
            </a:r>
            <a:r>
              <a:rPr lang="en-US" altLang="en-US" baseline="-25000" dirty="0">
                <a:latin typeface="Calibri" panose="020F0502020204030204" pitchFamily="34" charset="0"/>
              </a:rPr>
              <a:t>i</a:t>
            </a:r>
          </a:p>
          <a:p>
            <a:pPr lvl="1">
              <a:spcAft>
                <a:spcPts val="300"/>
              </a:spcAft>
            </a:pPr>
            <a:r>
              <a:rPr lang="en-US" altLang="en-US" dirty="0" err="1">
                <a:latin typeface="Calibri" panose="020F0502020204030204" pitchFamily="34" charset="0"/>
              </a:rPr>
              <a:t>Betweenness</a:t>
            </a:r>
            <a:r>
              <a:rPr lang="en-US" altLang="en-US" dirty="0">
                <a:latin typeface="Calibri" panose="020F0502020204030204" pitchFamily="34" charset="0"/>
              </a:rPr>
              <a:t> centrality of a vertex v</a:t>
            </a:r>
            <a:r>
              <a:rPr lang="en-US" altLang="en-US" baseline="-25000" dirty="0">
                <a:latin typeface="Calibri" panose="020F0502020204030204" pitchFamily="34" charset="0"/>
              </a:rPr>
              <a:t>i</a:t>
            </a:r>
            <a:r>
              <a:rPr lang="en-US" altLang="en-US" dirty="0">
                <a:latin typeface="Calibri" panose="020F0502020204030204" pitchFamily="34" charset="0"/>
              </a:rPr>
              <a:t>:</a:t>
            </a:r>
            <a:endParaRPr lang="en-US" altLang="en-US" b="1" dirty="0">
              <a:latin typeface="Calibri" panose="020F0502020204030204" pitchFamily="34" charset="0"/>
            </a:endParaRPr>
          </a:p>
          <a:p>
            <a:pPr lvl="1">
              <a:spcAft>
                <a:spcPts val="300"/>
              </a:spcAft>
            </a:pPr>
            <a:endParaRPr lang="en-US" altLang="en-US" b="1" dirty="0">
              <a:latin typeface="Calibri" panose="020F0502020204030204" pitchFamily="34" charset="0"/>
            </a:endParaRPr>
          </a:p>
          <a:p>
            <a:pPr lvl="1">
              <a:spcAft>
                <a:spcPts val="300"/>
              </a:spcAft>
            </a:pPr>
            <a:endParaRPr lang="en-US" altLang="en-US" b="1" dirty="0">
              <a:latin typeface="Calibri" panose="020F0502020204030204" pitchFamily="34" charset="0"/>
            </a:endParaRPr>
          </a:p>
          <a:p>
            <a:pPr lvl="1">
              <a:spcAft>
                <a:spcPts val="300"/>
              </a:spcAft>
            </a:pPr>
            <a:r>
              <a:rPr lang="en-US" altLang="en-US" dirty="0">
                <a:latin typeface="Calibri" panose="020F0502020204030204" pitchFamily="34" charset="0"/>
              </a:rPr>
              <a:t>Indicating a central “monitoring role” played by v</a:t>
            </a:r>
            <a:r>
              <a:rPr lang="en-US" altLang="en-US" baseline="-25000" dirty="0">
                <a:latin typeface="Calibri" panose="020F0502020204030204" pitchFamily="34" charset="0"/>
              </a:rPr>
              <a:t>i</a:t>
            </a:r>
            <a:r>
              <a:rPr lang="en-US" altLang="en-US" b="1" dirty="0">
                <a:latin typeface="Calibri" panose="020F0502020204030204" pitchFamily="34" charset="0"/>
              </a:rPr>
              <a:t> </a:t>
            </a:r>
            <a:r>
              <a:rPr lang="en-US" altLang="en-US" dirty="0">
                <a:latin typeface="Calibri" panose="020F0502020204030204" pitchFamily="34" charset="0"/>
              </a:rPr>
              <a:t>for various pairs of nodes</a:t>
            </a:r>
          </a:p>
          <a:p>
            <a:pPr>
              <a:spcAft>
                <a:spcPts val="300"/>
              </a:spcAft>
            </a:pPr>
            <a:r>
              <a:rPr lang="en-US" altLang="en-US" b="1" dirty="0">
                <a:latin typeface="Calibri" panose="020F0502020204030204" pitchFamily="34" charset="0"/>
              </a:rPr>
              <a:t>Eigenvector centrality</a:t>
            </a:r>
            <a:r>
              <a:rPr lang="en-US" altLang="en-US" dirty="0">
                <a:latin typeface="Calibri" panose="020F0502020204030204" pitchFamily="34" charset="0"/>
              </a:rPr>
              <a:t>: Measure the influence of a node in a network, i.e., connections to high-scoring nodes contribute more to the score of the node in question than equal connections to low-scoring nodes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3551238"/>
            <a:ext cx="3001962" cy="76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25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104775"/>
            <a:ext cx="12192000" cy="885825"/>
          </a:xfrm>
        </p:spPr>
        <p:txBody>
          <a:bodyPr vert="horz" lIns="92075" tIns="46038" rIns="92075" bIns="46038" rtlCol="0" anchor="ctr">
            <a:noAutofit/>
          </a:bodyPr>
          <a:lstStyle/>
          <a:p>
            <a:r>
              <a:rPr lang="en-US" altLang="en-US" sz="4000" dirty="0" smtClean="0">
                <a:effectLst>
                  <a:outerShdw blurRad="38100" dist="38100" dir="2700000" algn="tl">
                    <a:srgbClr val="C0C0C0"/>
                  </a:outerShdw>
                </a:effectLst>
              </a:rPr>
              <a:t>Centrality </a:t>
            </a:r>
            <a:r>
              <a:rPr lang="en-US" altLang="en-US" sz="4000" dirty="0">
                <a:effectLst>
                  <a:outerShdw blurRad="38100" dist="38100" dir="2700000" algn="tl">
                    <a:srgbClr val="C0C0C0"/>
                  </a:outerShdw>
                </a:effectLst>
              </a:rPr>
              <a:t>Measures on the Web (I): </a:t>
            </a:r>
            <a:br>
              <a:rPr lang="en-US" altLang="en-US" sz="4000" dirty="0">
                <a:effectLst>
                  <a:outerShdw blurRad="38100" dist="38100" dir="2700000" algn="tl">
                    <a:srgbClr val="C0C0C0"/>
                  </a:outerShdw>
                </a:effectLst>
              </a:rPr>
            </a:br>
            <a:r>
              <a:rPr lang="en-US" altLang="en-US" sz="4000" dirty="0">
                <a:effectLst>
                  <a:outerShdw blurRad="38100" dist="38100" dir="2700000" algn="tl">
                    <a:srgbClr val="C0C0C0"/>
                  </a:outerShdw>
                </a:effectLst>
              </a:rPr>
              <a:t>Eigenvector Centrality</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spcAft>
                <a:spcPts val="300"/>
              </a:spcAft>
            </a:pPr>
            <a:r>
              <a:rPr lang="en-US" altLang="en-US" dirty="0" smtClean="0">
                <a:latin typeface="Calibri" panose="020F0502020204030204" pitchFamily="34" charset="0"/>
              </a:rPr>
              <a:t>Web</a:t>
            </a:r>
            <a:r>
              <a:rPr lang="en-US" altLang="en-US" dirty="0">
                <a:latin typeface="Calibri" panose="020F0502020204030204" pitchFamily="34" charset="0"/>
              </a:rPr>
              <a:t>: a directed graph, PageRank and HITS are typical algorithms</a:t>
            </a:r>
          </a:p>
          <a:p>
            <a:pPr>
              <a:spcAft>
                <a:spcPts val="300"/>
              </a:spcAft>
            </a:pPr>
            <a:r>
              <a:rPr lang="en-US" altLang="en-US" b="1" dirty="0">
                <a:latin typeface="Calibri" panose="020F0502020204030204" pitchFamily="34" charset="0"/>
              </a:rPr>
              <a:t>Eigenvector centrality</a:t>
            </a:r>
            <a:r>
              <a:rPr lang="en-US" altLang="en-US" dirty="0">
                <a:latin typeface="Calibri" panose="020F0502020204030204" pitchFamily="34" charset="0"/>
              </a:rPr>
              <a:t>, or </a:t>
            </a:r>
            <a:r>
              <a:rPr lang="en-US" altLang="en-US" b="1" dirty="0">
                <a:latin typeface="Calibri" panose="020F0502020204030204" pitchFamily="34" charset="0"/>
              </a:rPr>
              <a:t>prestige</a:t>
            </a:r>
            <a:r>
              <a:rPr lang="en-US" altLang="en-US" dirty="0">
                <a:latin typeface="Calibri" panose="020F0502020204030204" pitchFamily="34" charset="0"/>
              </a:rPr>
              <a:t>, importance, or rank of a node v</a:t>
            </a:r>
          </a:p>
          <a:p>
            <a:pPr lvl="1">
              <a:spcAft>
                <a:spcPts val="300"/>
              </a:spcAft>
            </a:pPr>
            <a:r>
              <a:rPr lang="en-US" altLang="en-US" dirty="0">
                <a:latin typeface="Calibri" panose="020F0502020204030204" pitchFamily="34" charset="0"/>
              </a:rPr>
              <a:t>The more nodes point to v, the higher v’s prestige</a:t>
            </a:r>
          </a:p>
          <a:p>
            <a:pPr lvl="1">
              <a:spcAft>
                <a:spcPts val="300"/>
              </a:spcAft>
            </a:pPr>
            <a:r>
              <a:rPr lang="en-US" altLang="en-US" dirty="0">
                <a:latin typeface="Calibri" panose="020F0502020204030204" pitchFamily="34" charset="0"/>
              </a:rPr>
              <a:t>The more prestige of a node pointing to v, the higher v’s prestige</a:t>
            </a:r>
          </a:p>
          <a:p>
            <a:pPr>
              <a:spcAft>
                <a:spcPts val="300"/>
              </a:spcAft>
            </a:pPr>
            <a:r>
              <a:rPr lang="en-US" altLang="en-US" dirty="0">
                <a:latin typeface="Calibri" panose="020F0502020204030204" pitchFamily="34" charset="0"/>
              </a:rPr>
              <a:t>Let p(u) be prestige score for node u.  Then</a:t>
            </a:r>
          </a:p>
          <a:p>
            <a:pPr>
              <a:spcAft>
                <a:spcPts val="300"/>
              </a:spcAft>
            </a:pPr>
            <a:endParaRPr lang="en-US" altLang="en-US" dirty="0">
              <a:latin typeface="Calibri" panose="020F0502020204030204" pitchFamily="34" charset="0"/>
            </a:endParaRPr>
          </a:p>
          <a:p>
            <a:pPr>
              <a:spcAft>
                <a:spcPts val="300"/>
              </a:spcAft>
            </a:pPr>
            <a:endParaRPr lang="en-US" altLang="en-US" dirty="0">
              <a:latin typeface="Calibri" panose="020F0502020204030204" pitchFamily="34" charset="0"/>
            </a:endParaRPr>
          </a:p>
          <a:p>
            <a:pPr>
              <a:spcAft>
                <a:spcPts val="300"/>
              </a:spcAft>
            </a:pPr>
            <a:r>
              <a:rPr lang="en-US" altLang="en-US" dirty="0">
                <a:latin typeface="Calibri" panose="020F0502020204030204" pitchFamily="34" charset="0"/>
              </a:rPr>
              <a:t>Written in vector form:</a:t>
            </a:r>
          </a:p>
          <a:p>
            <a:pPr>
              <a:spcAft>
                <a:spcPts val="300"/>
              </a:spcAft>
            </a:pPr>
            <a:r>
              <a:rPr lang="en-US" altLang="en-US" dirty="0">
                <a:latin typeface="Calibri" panose="020F0502020204030204" pitchFamily="34" charset="0"/>
              </a:rPr>
              <a:t>At </a:t>
            </a:r>
            <a:r>
              <a:rPr lang="en-US" altLang="en-US" dirty="0" smtClean="0">
                <a:latin typeface="Calibri" panose="020F0502020204030204" pitchFamily="34" charset="0"/>
              </a:rPr>
              <a:t>the k-</a:t>
            </a:r>
            <a:r>
              <a:rPr lang="en-US" altLang="en-US" dirty="0" err="1" smtClean="0">
                <a:latin typeface="Calibri" panose="020F0502020204030204" pitchFamily="34" charset="0"/>
              </a:rPr>
              <a:t>th</a:t>
            </a:r>
            <a:r>
              <a:rPr lang="en-US" altLang="en-US" dirty="0" smtClean="0">
                <a:latin typeface="Calibri" panose="020F0502020204030204" pitchFamily="34" charset="0"/>
              </a:rPr>
              <a:t> </a:t>
            </a:r>
            <a:r>
              <a:rPr lang="en-US" altLang="en-US" dirty="0">
                <a:latin typeface="Calibri" panose="020F0502020204030204" pitchFamily="34" charset="0"/>
              </a:rPr>
              <a:t>iteration, we have </a:t>
            </a:r>
          </a:p>
          <a:p>
            <a:pPr lvl="1">
              <a:spcAft>
                <a:spcPts val="300"/>
              </a:spcAft>
            </a:pPr>
            <a:r>
              <a:rPr lang="en-US" altLang="en-US" dirty="0" err="1">
                <a:latin typeface="Calibri" panose="020F0502020204030204" pitchFamily="34" charset="0"/>
              </a:rPr>
              <a:t>Vetor</a:t>
            </a:r>
            <a:r>
              <a:rPr lang="en-US" altLang="en-US" dirty="0">
                <a:latin typeface="Calibri" panose="020F0502020204030204" pitchFamily="34" charset="0"/>
              </a:rPr>
              <a:t> </a:t>
            </a:r>
            <a:r>
              <a:rPr lang="en-US" altLang="en-US" b="1" dirty="0" err="1">
                <a:latin typeface="Calibri" panose="020F0502020204030204" pitchFamily="34" charset="0"/>
              </a:rPr>
              <a:t>p</a:t>
            </a:r>
            <a:r>
              <a:rPr lang="en-US" altLang="en-US" baseline="-25000" dirty="0" err="1">
                <a:latin typeface="Calibri" panose="020F0502020204030204" pitchFamily="34" charset="0"/>
              </a:rPr>
              <a:t>k</a:t>
            </a:r>
            <a:r>
              <a:rPr lang="en-US" altLang="en-US" dirty="0">
                <a:latin typeface="Calibri" panose="020F0502020204030204" pitchFamily="34" charset="0"/>
              </a:rPr>
              <a:t> converges to the dominant eigenvector of </a:t>
            </a:r>
            <a:r>
              <a:rPr lang="en-US" altLang="en-US" b="1" dirty="0">
                <a:latin typeface="Calibri" panose="020F0502020204030204" pitchFamily="34" charset="0"/>
              </a:rPr>
              <a:t>A</a:t>
            </a:r>
            <a:r>
              <a:rPr lang="en-US" altLang="en-US" baseline="30000" dirty="0">
                <a:latin typeface="Calibri" panose="020F0502020204030204" pitchFamily="34" charset="0"/>
              </a:rPr>
              <a:t>T</a:t>
            </a:r>
            <a:r>
              <a:rPr lang="en-US" altLang="en-US" dirty="0">
                <a:latin typeface="Calibri" panose="020F0502020204030204" pitchFamily="34" charset="0"/>
              </a:rPr>
              <a:t> with increasing k</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782" y="3763767"/>
            <a:ext cx="568642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488" y="4493641"/>
            <a:ext cx="1595437" cy="44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206" y="5043488"/>
            <a:ext cx="2200275" cy="46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descr="Image result for pageran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7541" y="1240256"/>
            <a:ext cx="2580365" cy="1822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895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609" y="3801171"/>
            <a:ext cx="8380781" cy="60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8" name="Rectangle 2"/>
          <p:cNvSpPr>
            <a:spLocks noGrp="1" noChangeArrowheads="1"/>
          </p:cNvSpPr>
          <p:nvPr>
            <p:ph type="title"/>
          </p:nvPr>
        </p:nvSpPr>
        <p:spPr>
          <a:xfrm>
            <a:off x="0" y="381000"/>
            <a:ext cx="12192000" cy="609600"/>
          </a:xfrm>
        </p:spPr>
        <p:txBody>
          <a:bodyPr vert="horz" lIns="92075" tIns="46038" rIns="92075" bIns="46038" rtlCol="0" anchor="ctr">
            <a:noAutofit/>
          </a:bodyPr>
          <a:lstStyle/>
          <a:p>
            <a:r>
              <a:rPr lang="en-US" altLang="en-US" sz="4000" dirty="0">
                <a:effectLst>
                  <a:outerShdw blurRad="38100" dist="38100" dir="2700000" algn="tl">
                    <a:srgbClr val="C0C0C0"/>
                  </a:outerShdw>
                </a:effectLst>
              </a:rPr>
              <a:t>Centrality Measures on the Web (II): </a:t>
            </a:r>
            <a:r>
              <a:rPr lang="en-US" altLang="en-US" sz="4000" dirty="0" smtClean="0">
                <a:effectLst>
                  <a:outerShdw blurRad="38100" dist="38100" dir="2700000" algn="tl">
                    <a:srgbClr val="C0C0C0"/>
                  </a:outerShdw>
                </a:effectLst>
              </a:rPr>
              <a:t>PageRank</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95564" y="1125956"/>
            <a:ext cx="10234361" cy="5140880"/>
          </a:xfrm>
        </p:spPr>
        <p:txBody>
          <a:bodyPr vert="horz" lIns="92075" tIns="46038" rIns="92075" bIns="46038" rtlCol="0">
            <a:noAutofit/>
          </a:bodyPr>
          <a:lstStyle/>
          <a:p>
            <a:pPr>
              <a:spcBef>
                <a:spcPct val="0"/>
              </a:spcBef>
              <a:spcAft>
                <a:spcPts val="300"/>
              </a:spcAft>
            </a:pPr>
            <a:r>
              <a:rPr lang="en-US" altLang="en-US" b="1" dirty="0" smtClean="0">
                <a:latin typeface="Calibri" panose="020F0502020204030204" pitchFamily="34" charset="0"/>
              </a:rPr>
              <a:t>Random </a:t>
            </a:r>
            <a:r>
              <a:rPr lang="en-US" altLang="en-US" b="1" dirty="0">
                <a:latin typeface="Calibri" panose="020F0502020204030204" pitchFamily="34" charset="0"/>
              </a:rPr>
              <a:t>surfing assumption: </a:t>
            </a:r>
            <a:r>
              <a:rPr lang="en-US" altLang="en-US" dirty="0">
                <a:latin typeface="Calibri" panose="020F0502020204030204" pitchFamily="34" charset="0"/>
              </a:rPr>
              <a:t>A web surfer randomly chooses one of the outgoing links from the current page or with some very small probability randomly jumps to any other page in the web graph</a:t>
            </a:r>
          </a:p>
          <a:p>
            <a:pPr>
              <a:spcBef>
                <a:spcPct val="0"/>
              </a:spcBef>
              <a:spcAft>
                <a:spcPts val="300"/>
              </a:spcAft>
            </a:pPr>
            <a:r>
              <a:rPr lang="en-US" altLang="en-US" i="1" dirty="0" err="1">
                <a:latin typeface="Calibri" panose="020F0502020204030204" pitchFamily="34" charset="0"/>
              </a:rPr>
              <a:t>Pagerank</a:t>
            </a:r>
            <a:r>
              <a:rPr lang="en-US" altLang="en-US" b="1" dirty="0">
                <a:latin typeface="Calibri" panose="020F0502020204030204" pitchFamily="34" charset="0"/>
              </a:rPr>
              <a:t> </a:t>
            </a:r>
            <a:r>
              <a:rPr lang="en-US" altLang="en-US" dirty="0">
                <a:latin typeface="Calibri" panose="020F0502020204030204" pitchFamily="34" charset="0"/>
              </a:rPr>
              <a:t>of a page v: the probability of a random web surfer landing at v</a:t>
            </a:r>
          </a:p>
          <a:p>
            <a:pPr>
              <a:spcBef>
                <a:spcPct val="0"/>
              </a:spcBef>
              <a:spcAft>
                <a:spcPts val="300"/>
              </a:spcAft>
            </a:pPr>
            <a:r>
              <a:rPr lang="en-US" altLang="en-US" b="1" dirty="0">
                <a:latin typeface="Calibri" panose="020F0502020204030204" pitchFamily="34" charset="0"/>
              </a:rPr>
              <a:t>Normalized prestige</a:t>
            </a:r>
            <a:r>
              <a:rPr lang="en-US" altLang="en-US" dirty="0">
                <a:latin typeface="Calibri" panose="020F0502020204030204" pitchFamily="34" charset="0"/>
              </a:rPr>
              <a:t>:</a:t>
            </a:r>
          </a:p>
          <a:p>
            <a:pPr lvl="1">
              <a:spcBef>
                <a:spcPct val="0"/>
              </a:spcBef>
              <a:spcAft>
                <a:spcPts val="300"/>
              </a:spcAft>
            </a:pPr>
            <a:r>
              <a:rPr lang="en-US" altLang="en-US" dirty="0">
                <a:latin typeface="Calibri" panose="020F0502020204030204" pitchFamily="34" charset="0"/>
              </a:rPr>
              <a:t>The prob. of visiting a page pointed by v is 1/</a:t>
            </a:r>
            <a:r>
              <a:rPr lang="en-US" altLang="en-US" dirty="0" err="1">
                <a:latin typeface="Calibri" panose="020F0502020204030204" pitchFamily="34" charset="0"/>
              </a:rPr>
              <a:t>d</a:t>
            </a:r>
            <a:r>
              <a:rPr lang="en-US" altLang="en-US" baseline="-25000" dirty="0" err="1">
                <a:latin typeface="Calibri" panose="020F0502020204030204" pitchFamily="34" charset="0"/>
              </a:rPr>
              <a:t>out</a:t>
            </a:r>
            <a:r>
              <a:rPr lang="en-US" altLang="en-US" dirty="0">
                <a:latin typeface="Calibri" panose="020F0502020204030204" pitchFamily="34" charset="0"/>
              </a:rPr>
              <a:t>(v), </a:t>
            </a:r>
            <a:r>
              <a:rPr lang="en-US" altLang="en-US" dirty="0" err="1">
                <a:latin typeface="Calibri" panose="020F0502020204030204" pitchFamily="34" charset="0"/>
              </a:rPr>
              <a:t>d</a:t>
            </a:r>
            <a:r>
              <a:rPr lang="en-US" altLang="en-US" baseline="-25000" dirty="0" err="1">
                <a:latin typeface="Calibri" panose="020F0502020204030204" pitchFamily="34" charset="0"/>
              </a:rPr>
              <a:t>out</a:t>
            </a:r>
            <a:r>
              <a:rPr lang="en-US" altLang="en-US" dirty="0">
                <a:latin typeface="Calibri" panose="020F0502020204030204" pitchFamily="34" charset="0"/>
              </a:rPr>
              <a:t> is </a:t>
            </a:r>
            <a:r>
              <a:rPr lang="en-US" altLang="en-US" dirty="0" err="1">
                <a:latin typeface="Calibri" panose="020F0502020204030204" pitchFamily="34" charset="0"/>
              </a:rPr>
              <a:t>outdegree</a:t>
            </a:r>
            <a:r>
              <a:rPr lang="en-US" altLang="en-US" dirty="0">
                <a:latin typeface="Calibri" panose="020F0502020204030204" pitchFamily="34" charset="0"/>
              </a:rPr>
              <a:t> of v</a:t>
            </a:r>
          </a:p>
          <a:p>
            <a:pPr lvl="1">
              <a:spcBef>
                <a:spcPct val="0"/>
              </a:spcBef>
              <a:spcAft>
                <a:spcPts val="300"/>
              </a:spcAft>
            </a:pPr>
            <a:r>
              <a:rPr lang="en-US" altLang="en-US" dirty="0">
                <a:latin typeface="Calibri" panose="020F0502020204030204" pitchFamily="34" charset="0"/>
              </a:rPr>
              <a:t>Compute updated </a:t>
            </a:r>
            <a:r>
              <a:rPr lang="en-US" altLang="en-US" dirty="0" err="1">
                <a:latin typeface="Calibri" panose="020F0502020204030204" pitchFamily="34" charset="0"/>
              </a:rPr>
              <a:t>pagerank</a:t>
            </a:r>
            <a:r>
              <a:rPr lang="en-US" altLang="en-US" dirty="0">
                <a:latin typeface="Calibri" panose="020F0502020204030204" pitchFamily="34" charset="0"/>
              </a:rPr>
              <a:t> vector for v, </a:t>
            </a:r>
          </a:p>
          <a:p>
            <a:pPr lvl="1">
              <a:spcBef>
                <a:spcPct val="0"/>
              </a:spcBef>
              <a:spcAft>
                <a:spcPts val="300"/>
              </a:spcAft>
            </a:pPr>
            <a:endParaRPr lang="en-US" altLang="en-US" dirty="0">
              <a:latin typeface="Calibri" panose="020F0502020204030204" pitchFamily="34" charset="0"/>
            </a:endParaRPr>
          </a:p>
          <a:p>
            <a:pPr marL="857250" lvl="2" indent="0">
              <a:spcBef>
                <a:spcPct val="0"/>
              </a:spcBef>
              <a:spcAft>
                <a:spcPts val="300"/>
              </a:spcAft>
              <a:buNone/>
            </a:pPr>
            <a:r>
              <a:rPr lang="en-US" altLang="en-US" dirty="0" smtClean="0">
                <a:latin typeface="Calibri" panose="020F0502020204030204" pitchFamily="34" charset="0"/>
              </a:rPr>
              <a:t>where </a:t>
            </a:r>
            <a:r>
              <a:rPr lang="en-US" altLang="en-US" dirty="0">
                <a:latin typeface="Calibri" panose="020F0502020204030204" pitchFamily="34" charset="0"/>
              </a:rPr>
              <a:t>N(u, v) is the normalized adjacency matrix of the graph, and </a:t>
            </a:r>
          </a:p>
          <a:p>
            <a:pPr marL="1314450" lvl="3" indent="0">
              <a:spcBef>
                <a:spcPct val="0"/>
              </a:spcBef>
              <a:spcAft>
                <a:spcPts val="300"/>
              </a:spcAft>
              <a:buNone/>
            </a:pPr>
            <a:r>
              <a:rPr lang="en-US" altLang="en-US" dirty="0">
                <a:latin typeface="Calibri" panose="020F0502020204030204" pitchFamily="34" charset="0"/>
              </a:rPr>
              <a:t>N(u, v) = 1/</a:t>
            </a:r>
            <a:r>
              <a:rPr lang="en-US" altLang="en-US" dirty="0" err="1">
                <a:latin typeface="Calibri" panose="020F0502020204030204" pitchFamily="34" charset="0"/>
              </a:rPr>
              <a:t>d</a:t>
            </a:r>
            <a:r>
              <a:rPr lang="en-US" altLang="en-US" baseline="-25000" dirty="0" err="1">
                <a:latin typeface="Calibri" panose="020F0502020204030204" pitchFamily="34" charset="0"/>
              </a:rPr>
              <a:t>out</a:t>
            </a:r>
            <a:r>
              <a:rPr lang="en-US" altLang="en-US" dirty="0">
                <a:latin typeface="Calibri" panose="020F0502020204030204" pitchFamily="34" charset="0"/>
              </a:rPr>
              <a:t>(u) if (u, v) in E or 0 </a:t>
            </a:r>
            <a:r>
              <a:rPr lang="en-US" altLang="en-US" dirty="0" err="1">
                <a:latin typeface="Calibri" panose="020F0502020204030204" pitchFamily="34" charset="0"/>
              </a:rPr>
              <a:t>o.w</a:t>
            </a:r>
            <a:r>
              <a:rPr lang="en-US" altLang="en-US" dirty="0">
                <a:latin typeface="Calibri" panose="020F0502020204030204" pitchFamily="34" charset="0"/>
              </a:rPr>
              <a:t>.</a:t>
            </a:r>
          </a:p>
          <a:p>
            <a:pPr>
              <a:spcBef>
                <a:spcPct val="0"/>
              </a:spcBef>
              <a:spcAft>
                <a:spcPts val="300"/>
              </a:spcAft>
            </a:pPr>
            <a:r>
              <a:rPr lang="en-US" altLang="en-US" b="1" dirty="0">
                <a:latin typeface="Calibri" panose="020F0502020204030204" pitchFamily="34" charset="0"/>
              </a:rPr>
              <a:t>Random Jumps: </a:t>
            </a:r>
            <a:r>
              <a:rPr lang="en-US" altLang="en-US" dirty="0">
                <a:latin typeface="Calibri" panose="020F0502020204030204" pitchFamily="34" charset="0"/>
              </a:rPr>
              <a:t>a small prob. jumping to any other node (viewing web as a fully connected graph, i.e., adjacency matrix </a:t>
            </a:r>
            <a:r>
              <a:rPr lang="en-US" altLang="en-US" b="1" dirty="0" err="1">
                <a:latin typeface="Calibri" panose="020F0502020204030204" pitchFamily="34" charset="0"/>
              </a:rPr>
              <a:t>A</a:t>
            </a:r>
            <a:r>
              <a:rPr lang="en-US" altLang="en-US" baseline="-25000" dirty="0" err="1">
                <a:latin typeface="Calibri" panose="020F0502020204030204" pitchFamily="34" charset="0"/>
              </a:rPr>
              <a:t>r</a:t>
            </a:r>
            <a:r>
              <a:rPr lang="en-US" altLang="en-US" dirty="0">
                <a:latin typeface="Calibri" panose="020F0502020204030204" pitchFamily="34" charset="0"/>
              </a:rPr>
              <a:t> = </a:t>
            </a:r>
            <a:r>
              <a:rPr lang="en-US" altLang="en-US" b="1" dirty="0">
                <a:latin typeface="Calibri" panose="020F0502020204030204" pitchFamily="34" charset="0"/>
              </a:rPr>
              <a:t>1</a:t>
            </a:r>
            <a:r>
              <a:rPr lang="en-US" altLang="en-US" baseline="-25000" dirty="0">
                <a:latin typeface="Calibri" panose="020F0502020204030204" pitchFamily="34" charset="0"/>
              </a:rPr>
              <a:t>nXn</a:t>
            </a:r>
            <a:r>
              <a:rPr lang="en-US" altLang="en-US" dirty="0" smtClean="0">
                <a:latin typeface="Calibri" panose="020F0502020204030204" pitchFamily="34" charset="0"/>
              </a:rPr>
              <a:t>)</a:t>
            </a:r>
          </a:p>
          <a:p>
            <a:pPr>
              <a:spcBef>
                <a:spcPct val="0"/>
              </a:spcBef>
              <a:spcAft>
                <a:spcPts val="300"/>
              </a:spcAft>
            </a:pPr>
            <a:endParaRPr lang="en-US" altLang="en-US" dirty="0">
              <a:latin typeface="Calibri" panose="020F0502020204030204" pitchFamily="34" charset="0"/>
            </a:endParaRPr>
          </a:p>
          <a:p>
            <a:pPr>
              <a:spcBef>
                <a:spcPct val="0"/>
              </a:spcBef>
              <a:spcAft>
                <a:spcPts val="300"/>
              </a:spcAft>
            </a:pPr>
            <a:r>
              <a:rPr lang="en-US" altLang="en-US" dirty="0" err="1">
                <a:latin typeface="Calibri" panose="020F0502020204030204" pitchFamily="34" charset="0"/>
              </a:rPr>
              <a:t>Pagerank</a:t>
            </a:r>
            <a:r>
              <a:rPr lang="en-US" altLang="en-US" dirty="0">
                <a:latin typeface="Calibri" panose="020F0502020204030204" pitchFamily="34" charset="0"/>
              </a:rPr>
              <a:t> score computation:  </a:t>
            </a:r>
          </a:p>
        </p:txBody>
      </p:sp>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76" y="6402192"/>
            <a:ext cx="6792913" cy="3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275" y="5881492"/>
            <a:ext cx="7708900" cy="52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Image result for pageran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2101" y="1250950"/>
            <a:ext cx="1895113" cy="133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2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381000"/>
            <a:ext cx="11433175" cy="609600"/>
          </a:xfrm>
        </p:spPr>
        <p:txBody>
          <a:bodyPr vert="horz" lIns="92075" tIns="46038" rIns="92075" bIns="46038" rtlCol="0" anchor="ctr">
            <a:noAutofit/>
          </a:bodyPr>
          <a:lstStyle/>
          <a:p>
            <a:r>
              <a:rPr lang="en-US" altLang="zh-CN" sz="4000" dirty="0">
                <a:effectLst>
                  <a:outerShdw blurRad="38100" dist="38100" dir="2700000" algn="tl">
                    <a:srgbClr val="C0C0C0"/>
                  </a:outerShdw>
                </a:effectLst>
                <a:ea typeface="SimSun" pitchFamily="2" charset="-122"/>
              </a:rPr>
              <a:t>PageRank: Capturing Page Popularity</a:t>
            </a:r>
            <a:r>
              <a:rPr lang="en-US" altLang="zh-CN" sz="2400" dirty="0">
                <a:effectLst>
                  <a:outerShdw blurRad="38100" dist="38100" dir="2700000" algn="tl">
                    <a:srgbClr val="C0C0C0"/>
                  </a:outerShdw>
                </a:effectLst>
                <a:ea typeface="SimSun" pitchFamily="2" charset="-122"/>
              </a:rPr>
              <a:t> </a:t>
            </a:r>
            <a:r>
              <a:rPr lang="en-US" altLang="zh-CN" sz="2800" b="0" dirty="0">
                <a:effectLst>
                  <a:outerShdw blurRad="38100" dist="38100" dir="2700000" algn="tl">
                    <a:srgbClr val="C0C0C0"/>
                  </a:outerShdw>
                </a:effectLst>
                <a:ea typeface="SimSun" pitchFamily="2" charset="-122"/>
              </a:rPr>
              <a:t>(</a:t>
            </a:r>
            <a:r>
              <a:rPr lang="en-US" altLang="zh-CN" sz="2800" b="0" dirty="0" err="1">
                <a:effectLst>
                  <a:outerShdw blurRad="38100" dist="38100" dir="2700000" algn="tl">
                    <a:srgbClr val="C0C0C0"/>
                  </a:outerShdw>
                </a:effectLst>
                <a:ea typeface="SimSun" pitchFamily="2" charset="-122"/>
              </a:rPr>
              <a:t>Brin</a:t>
            </a:r>
            <a:r>
              <a:rPr lang="en-US" altLang="zh-CN" sz="2800" b="0" dirty="0">
                <a:effectLst>
                  <a:outerShdw blurRad="38100" dist="38100" dir="2700000" algn="tl">
                    <a:srgbClr val="C0C0C0"/>
                  </a:outerShdw>
                </a:effectLst>
                <a:ea typeface="SimSun" pitchFamily="2" charset="-122"/>
              </a:rPr>
              <a:t> &amp; Page</a:t>
            </a:r>
            <a:r>
              <a:rPr lang="en-US" altLang="zh-CN" sz="2800" b="0" dirty="0">
                <a:effectLst>
                  <a:outerShdw blurRad="38100" dist="38100" dir="2700000" algn="tl">
                    <a:srgbClr val="C0C0C0"/>
                  </a:outerShdw>
                </a:effectLst>
                <a:latin typeface="Arial" pitchFamily="34" charset="0"/>
                <a:ea typeface="SimSun" pitchFamily="2" charset="-122"/>
              </a:rPr>
              <a:t>’</a:t>
            </a:r>
            <a:r>
              <a:rPr lang="en-US" altLang="zh-CN" sz="2800" b="0" dirty="0">
                <a:effectLst>
                  <a:outerShdw blurRad="38100" dist="38100" dir="2700000" algn="tl">
                    <a:srgbClr val="C0C0C0"/>
                  </a:outerShdw>
                </a:effectLst>
                <a:ea typeface="SimSun" pitchFamily="2" charset="-122"/>
              </a:rPr>
              <a:t>98)</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710610" cy="5140880"/>
          </a:xfrm>
        </p:spPr>
        <p:txBody>
          <a:bodyPr vert="horz" lIns="92075" tIns="46038" rIns="92075" bIns="46038" rtlCol="0">
            <a:noAutofit/>
          </a:bodyPr>
          <a:lstStyle/>
          <a:p>
            <a:r>
              <a:rPr lang="en-US" altLang="zh-CN" dirty="0" smtClean="0">
                <a:latin typeface="Calibri" panose="020F0502020204030204" pitchFamily="34" charset="0"/>
                <a:ea typeface="SimSun" panose="02010600030101010101" pitchFamily="2" charset="-122"/>
              </a:rPr>
              <a:t>Intuitions</a:t>
            </a:r>
            <a:endParaRPr lang="en-US" altLang="zh-CN" dirty="0">
              <a:latin typeface="Calibri" panose="020F0502020204030204" pitchFamily="34" charset="0"/>
              <a:ea typeface="SimSun" panose="02010600030101010101" pitchFamily="2" charset="-122"/>
            </a:endParaRPr>
          </a:p>
          <a:p>
            <a:pPr lvl="1"/>
            <a:r>
              <a:rPr lang="en-US" altLang="zh-CN" dirty="0">
                <a:latin typeface="Calibri" panose="020F0502020204030204" pitchFamily="34" charset="0"/>
                <a:ea typeface="SimSun" panose="02010600030101010101" pitchFamily="2" charset="-122"/>
              </a:rPr>
              <a:t>Links are like citations in literature</a:t>
            </a:r>
          </a:p>
          <a:p>
            <a:pPr lvl="1"/>
            <a:r>
              <a:rPr lang="en-US" altLang="zh-CN" dirty="0">
                <a:latin typeface="Calibri" panose="020F0502020204030204" pitchFamily="34" charset="0"/>
                <a:ea typeface="SimSun" panose="02010600030101010101" pitchFamily="2" charset="-122"/>
              </a:rPr>
              <a:t>A page that is cited often can be expected to be more useful in general</a:t>
            </a:r>
          </a:p>
          <a:p>
            <a:r>
              <a:rPr lang="en-US" altLang="zh-CN" dirty="0">
                <a:latin typeface="Calibri" panose="020F0502020204030204" pitchFamily="34" charset="0"/>
                <a:ea typeface="SimSun" panose="02010600030101010101" pitchFamily="2" charset="-122"/>
              </a:rPr>
              <a:t>PageRank is essentially “citation counting”, but improves over simple counting</a:t>
            </a:r>
          </a:p>
          <a:p>
            <a:pPr lvl="1"/>
            <a:r>
              <a:rPr lang="en-US" altLang="zh-CN" dirty="0">
                <a:latin typeface="Calibri" panose="020F0502020204030204" pitchFamily="34" charset="0"/>
                <a:ea typeface="SimSun" panose="02010600030101010101" pitchFamily="2" charset="-122"/>
              </a:rPr>
              <a:t>Consider “indirect citations” (being cited by a highly cited paper counts a lot…)</a:t>
            </a:r>
          </a:p>
          <a:p>
            <a:pPr lvl="1"/>
            <a:r>
              <a:rPr lang="en-US" altLang="zh-CN" dirty="0">
                <a:latin typeface="Calibri" panose="020F0502020204030204" pitchFamily="34" charset="0"/>
                <a:ea typeface="SimSun" panose="02010600030101010101" pitchFamily="2" charset="-122"/>
              </a:rPr>
              <a:t>Smoothing of citations (every page is assumed to have a non-zero citation count)</a:t>
            </a:r>
          </a:p>
          <a:p>
            <a:r>
              <a:rPr lang="en-US" altLang="zh-CN" dirty="0">
                <a:latin typeface="Calibri" panose="020F0502020204030204" pitchFamily="34" charset="0"/>
                <a:ea typeface="SimSun" panose="02010600030101010101" pitchFamily="2" charset="-122"/>
              </a:rPr>
              <a:t>PageRank can also be interpreted as a random surfing model (thus capturing popularity)</a:t>
            </a:r>
          </a:p>
          <a:p>
            <a:pPr lvl="1"/>
            <a:r>
              <a:rPr lang="en-US" altLang="zh-CN" dirty="0">
                <a:latin typeface="Calibri" panose="020F0502020204030204" pitchFamily="34" charset="0"/>
                <a:ea typeface="SimSun" panose="02010600030101010101" pitchFamily="2" charset="-122"/>
              </a:rPr>
              <a:t>At any page, </a:t>
            </a:r>
          </a:p>
          <a:p>
            <a:pPr lvl="1">
              <a:buNone/>
            </a:pPr>
            <a:r>
              <a:rPr lang="en-US" altLang="zh-CN" dirty="0">
                <a:latin typeface="Calibri" panose="020F0502020204030204" pitchFamily="34" charset="0"/>
                <a:ea typeface="SimSun" panose="02010600030101010101" pitchFamily="2" charset="-122"/>
              </a:rPr>
              <a:t>	With prob. </a:t>
            </a:r>
            <a:r>
              <a:rPr lang="en-US" altLang="zh-CN" dirty="0">
                <a:latin typeface="Calibri" panose="020F0502020204030204" pitchFamily="34" charset="0"/>
                <a:ea typeface="SimSun" panose="02010600030101010101" pitchFamily="2" charset="-122"/>
                <a:sym typeface="Symbol" panose="05050102010706020507" pitchFamily="18" charset="2"/>
              </a:rPr>
              <a:t>, randomly jumping to a page</a:t>
            </a:r>
          </a:p>
          <a:p>
            <a:pPr lvl="1">
              <a:buNone/>
            </a:pPr>
            <a:r>
              <a:rPr lang="en-US" altLang="zh-CN" dirty="0">
                <a:latin typeface="Calibri" panose="020F0502020204030204" pitchFamily="34" charset="0"/>
                <a:ea typeface="SimSun" panose="02010600030101010101" pitchFamily="2" charset="-122"/>
              </a:rPr>
              <a:t>	With prob. (1 </a:t>
            </a:r>
            <a:r>
              <a:rPr lang="en-US" altLang="zh-CN" dirty="0">
                <a:latin typeface="Calibri" panose="020F0502020204030204" pitchFamily="34" charset="0"/>
                <a:ea typeface="SimSun" panose="02010600030101010101" pitchFamily="2" charset="-122"/>
                <a:cs typeface="Tahoma" panose="020B0604030504040204" pitchFamily="34" charset="0"/>
              </a:rPr>
              <a:t>– </a:t>
            </a:r>
            <a:r>
              <a:rPr lang="en-US" altLang="zh-CN" dirty="0">
                <a:latin typeface="Calibri" panose="020F0502020204030204" pitchFamily="34" charset="0"/>
                <a:ea typeface="SimSun" panose="02010600030101010101" pitchFamily="2" charset="-122"/>
                <a:sym typeface="Symbol" panose="05050102010706020507" pitchFamily="18" charset="2"/>
              </a:rPr>
              <a:t>), randomly picking a link to follow</a:t>
            </a:r>
          </a:p>
        </p:txBody>
      </p:sp>
    </p:spTree>
    <p:extLst>
      <p:ext uri="{BB962C8B-B14F-4D97-AF65-F5344CB8AC3E}">
        <p14:creationId xmlns:p14="http://schemas.microsoft.com/office/powerpoint/2010/main" val="3101920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ub-authoriy-regu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924" y="1697155"/>
            <a:ext cx="6120080" cy="3060040"/>
          </a:xfrm>
          <a:prstGeom prst="rect">
            <a:avLst/>
          </a:prstGeom>
          <a:noFill/>
          <a:extLst>
            <a:ext uri="{909E8E84-426E-40DD-AFC4-6F175D3DCCD1}">
              <a14:hiddenFill xmlns:a14="http://schemas.microsoft.com/office/drawing/2010/main">
                <a:solidFill>
                  <a:srgbClr val="FFFFFF"/>
                </a:solidFill>
              </a14:hiddenFill>
            </a:ext>
          </a:extLst>
        </p:spPr>
      </p:pic>
      <p:sp>
        <p:nvSpPr>
          <p:cNvPr id="24578" name="Rectangle 2"/>
          <p:cNvSpPr>
            <a:spLocks noGrp="1" noChangeArrowheads="1"/>
          </p:cNvSpPr>
          <p:nvPr>
            <p:ph type="title"/>
          </p:nvPr>
        </p:nvSpPr>
        <p:spPr>
          <a:xfrm>
            <a:off x="406400" y="257175"/>
            <a:ext cx="11203517" cy="609600"/>
          </a:xfrm>
        </p:spPr>
        <p:txBody>
          <a:bodyPr vert="horz" lIns="92075" tIns="46038" rIns="92075" bIns="46038" rtlCol="0" anchor="ctr">
            <a:noAutofit/>
          </a:bodyPr>
          <a:lstStyle/>
          <a:p>
            <a:r>
              <a:rPr lang="en-US" altLang="zh-CN" sz="4000" dirty="0">
                <a:effectLst>
                  <a:outerShdw blurRad="38100" dist="38100" dir="2700000" algn="tl">
                    <a:srgbClr val="C0C0C0"/>
                  </a:outerShdw>
                </a:effectLst>
                <a:ea typeface="SimSun" pitchFamily="2" charset="-122"/>
              </a:rPr>
              <a:t>HITS: Capturing Authorities &amp; Hubs </a:t>
            </a:r>
            <a:r>
              <a:rPr lang="en-US" altLang="zh-CN" sz="4000" b="0" dirty="0">
                <a:effectLst>
                  <a:outerShdw blurRad="38100" dist="38100" dir="2700000" algn="tl">
                    <a:srgbClr val="C0C0C0"/>
                  </a:outerShdw>
                </a:effectLst>
                <a:ea typeface="SimSun" pitchFamily="2" charset="-122"/>
              </a:rPr>
              <a:t>(Kleinberg’98)</a:t>
            </a:r>
            <a:endParaRPr lang="en-US" altLang="zh-CN" sz="4000" b="1" dirty="0">
              <a:ea typeface="SimSun" panose="02010600030101010101" pitchFamily="2" charset="-122"/>
            </a:endParaRPr>
          </a:p>
        </p:txBody>
      </p:sp>
      <p:sp>
        <p:nvSpPr>
          <p:cNvPr id="24579" name="Rectangle 3"/>
          <p:cNvSpPr>
            <a:spLocks noGrp="1" noChangeArrowheads="1"/>
          </p:cNvSpPr>
          <p:nvPr>
            <p:ph type="body" sz="half" idx="1"/>
          </p:nvPr>
        </p:nvSpPr>
        <p:spPr>
          <a:xfrm>
            <a:off x="532774" y="1178112"/>
            <a:ext cx="6002462" cy="4498699"/>
          </a:xfrm>
        </p:spPr>
        <p:txBody>
          <a:bodyPr vert="horz" lIns="92075" tIns="46038" rIns="92075" bIns="46038" rtlCol="0">
            <a:noAutofit/>
          </a:bodyPr>
          <a:lstStyle/>
          <a:p>
            <a:pPr>
              <a:lnSpc>
                <a:spcPct val="110000"/>
              </a:lnSpc>
            </a:pPr>
            <a:r>
              <a:rPr lang="en-US" altLang="zh-CN" dirty="0" smtClean="0">
                <a:latin typeface="Calibri" panose="020F0502020204030204" pitchFamily="34" charset="0"/>
                <a:ea typeface="SimSun" panose="02010600030101010101" pitchFamily="2" charset="-122"/>
              </a:rPr>
              <a:t>Intuitions </a:t>
            </a:r>
            <a:r>
              <a:rPr lang="en-US" altLang="zh-CN" dirty="0">
                <a:latin typeface="Calibri" panose="020F0502020204030204" pitchFamily="34" charset="0"/>
                <a:ea typeface="SimSun" panose="02010600030101010101" pitchFamily="2" charset="-122"/>
              </a:rPr>
              <a:t>of HITS </a:t>
            </a:r>
            <a:r>
              <a:rPr lang="en-US" altLang="en-US" dirty="0">
                <a:latin typeface="Calibri" panose="020F0502020204030204" pitchFamily="34" charset="0"/>
              </a:rPr>
              <a:t>(Hyperlink Induced Topic Search) </a:t>
            </a:r>
            <a:endParaRPr lang="en-US" altLang="zh-CN" dirty="0">
              <a:latin typeface="Calibri" panose="020F0502020204030204" pitchFamily="34" charset="0"/>
              <a:ea typeface="SimSun" panose="02010600030101010101" pitchFamily="2" charset="-122"/>
            </a:endParaRPr>
          </a:p>
          <a:p>
            <a:pPr lvl="1">
              <a:lnSpc>
                <a:spcPct val="110000"/>
              </a:lnSpc>
            </a:pPr>
            <a:r>
              <a:rPr lang="en-US" altLang="zh-CN" dirty="0">
                <a:latin typeface="Calibri" panose="020F0502020204030204" pitchFamily="34" charset="0"/>
                <a:ea typeface="SimSun" panose="02010600030101010101" pitchFamily="2" charset="-122"/>
              </a:rPr>
              <a:t>Pages that are widely cited are good authorities</a:t>
            </a:r>
          </a:p>
          <a:p>
            <a:pPr lvl="1">
              <a:lnSpc>
                <a:spcPct val="110000"/>
              </a:lnSpc>
            </a:pPr>
            <a:r>
              <a:rPr lang="en-US" altLang="zh-CN" dirty="0">
                <a:latin typeface="Calibri" panose="020F0502020204030204" pitchFamily="34" charset="0"/>
                <a:ea typeface="SimSun" panose="02010600030101010101" pitchFamily="2" charset="-122"/>
              </a:rPr>
              <a:t>Pages that cite many other pages are good hubs</a:t>
            </a:r>
          </a:p>
          <a:p>
            <a:pPr>
              <a:lnSpc>
                <a:spcPct val="110000"/>
              </a:lnSpc>
            </a:pPr>
            <a:r>
              <a:rPr lang="en-US" altLang="zh-CN" dirty="0">
                <a:latin typeface="Calibri" panose="020F0502020204030204" pitchFamily="34" charset="0"/>
                <a:ea typeface="SimSun" panose="02010600030101010101" pitchFamily="2" charset="-122"/>
              </a:rPr>
              <a:t>The key idea of HITS</a:t>
            </a:r>
          </a:p>
          <a:p>
            <a:pPr lvl="1">
              <a:lnSpc>
                <a:spcPct val="110000"/>
              </a:lnSpc>
            </a:pPr>
            <a:r>
              <a:rPr lang="en-US" altLang="zh-CN" dirty="0">
                <a:latin typeface="Calibri" panose="020F0502020204030204" pitchFamily="34" charset="0"/>
                <a:ea typeface="SimSun" panose="02010600030101010101" pitchFamily="2" charset="-122"/>
              </a:rPr>
              <a:t>Good authorities are cited by good hubs</a:t>
            </a:r>
          </a:p>
          <a:p>
            <a:pPr lvl="1">
              <a:lnSpc>
                <a:spcPct val="110000"/>
              </a:lnSpc>
            </a:pPr>
            <a:r>
              <a:rPr lang="en-US" altLang="zh-CN" dirty="0">
                <a:latin typeface="Calibri" panose="020F0502020204030204" pitchFamily="34" charset="0"/>
                <a:ea typeface="SimSun" panose="02010600030101010101" pitchFamily="2" charset="-122"/>
              </a:rPr>
              <a:t>Good hubs point to good authorities</a:t>
            </a:r>
          </a:p>
          <a:p>
            <a:pPr lvl="1">
              <a:lnSpc>
                <a:spcPct val="110000"/>
              </a:lnSpc>
            </a:pPr>
            <a:r>
              <a:rPr lang="en-US" altLang="zh-CN" dirty="0">
                <a:latin typeface="Calibri" panose="020F0502020204030204" pitchFamily="34" charset="0"/>
                <a:ea typeface="SimSun" panose="02010600030101010101" pitchFamily="2" charset="-122"/>
              </a:rPr>
              <a:t>Iterative reinforcement </a:t>
            </a:r>
            <a:r>
              <a:rPr lang="en-US" altLang="zh-CN" dirty="0" smtClean="0">
                <a:latin typeface="Calibri" panose="020F0502020204030204" pitchFamily="34" charset="0"/>
                <a:ea typeface="SimSun" panose="02010600030101010101" pitchFamily="2" charset="-122"/>
              </a:rPr>
              <a:t>…</a:t>
            </a:r>
            <a:endParaRPr lang="en-US" altLang="zh-CN" dirty="0">
              <a:latin typeface="Calibri" panose="020F0502020204030204" pitchFamily="34" charset="0"/>
              <a:ea typeface="SimSun" panose="02010600030101010101" pitchFamily="2" charset="-122"/>
            </a:endParaRPr>
          </a:p>
        </p:txBody>
      </p:sp>
      <p:sp>
        <p:nvSpPr>
          <p:cNvPr id="6" name="Rectangle 3"/>
          <p:cNvSpPr txBox="1">
            <a:spLocks noChangeArrowheads="1"/>
          </p:cNvSpPr>
          <p:nvPr/>
        </p:nvSpPr>
        <p:spPr>
          <a:xfrm>
            <a:off x="488405" y="5676811"/>
            <a:ext cx="10739038" cy="94390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zh-CN" b="1" dirty="0" smtClean="0">
                <a:latin typeface="Calibri" panose="020F0502020204030204" pitchFamily="34" charset="0"/>
                <a:ea typeface="SimSun" panose="02010600030101010101" pitchFamily="2" charset="-122"/>
              </a:rPr>
              <a:t>AA</a:t>
            </a:r>
            <a:r>
              <a:rPr lang="en-US" altLang="zh-CN" baseline="30000" dirty="0" smtClean="0">
                <a:latin typeface="Calibri" panose="020F0502020204030204" pitchFamily="34" charset="0"/>
                <a:ea typeface="SimSun" panose="02010600030101010101" pitchFamily="2" charset="-122"/>
              </a:rPr>
              <a:t>T</a:t>
            </a:r>
            <a:r>
              <a:rPr lang="en-US" altLang="zh-CN" dirty="0" smtClean="0">
                <a:latin typeface="Calibri" panose="020F0502020204030204" pitchFamily="34" charset="0"/>
                <a:ea typeface="SimSun" panose="02010600030101010101" pitchFamily="2" charset="-122"/>
              </a:rPr>
              <a:t> is the co-citation matrix and </a:t>
            </a:r>
            <a:r>
              <a:rPr lang="en-US" altLang="zh-CN" b="1" dirty="0" smtClean="0">
                <a:latin typeface="Calibri" panose="020F0502020204030204" pitchFamily="34" charset="0"/>
                <a:ea typeface="SimSun" panose="02010600030101010101" pitchFamily="2" charset="-122"/>
              </a:rPr>
              <a:t>A</a:t>
            </a:r>
            <a:r>
              <a:rPr lang="en-US" altLang="zh-CN" baseline="30000" dirty="0" smtClean="0">
                <a:latin typeface="Calibri" panose="020F0502020204030204" pitchFamily="34" charset="0"/>
                <a:ea typeface="SimSun" panose="02010600030101010101" pitchFamily="2" charset="-122"/>
              </a:rPr>
              <a:t>T</a:t>
            </a:r>
            <a:r>
              <a:rPr lang="en-US" altLang="zh-CN" b="1" dirty="0" smtClean="0">
                <a:latin typeface="Calibri" panose="020F0502020204030204" pitchFamily="34" charset="0"/>
                <a:ea typeface="SimSun" panose="02010600030101010101" pitchFamily="2" charset="-122"/>
              </a:rPr>
              <a:t>A</a:t>
            </a:r>
            <a:r>
              <a:rPr lang="en-US" altLang="zh-CN" dirty="0" smtClean="0">
                <a:latin typeface="Calibri" panose="020F0502020204030204" pitchFamily="34" charset="0"/>
                <a:ea typeface="SimSun" panose="02010600030101010101" pitchFamily="2" charset="-122"/>
              </a:rPr>
              <a:t> is the bibliographic coupling matrix. Authority centrality is eigenvector centrality for the co-citation network</a:t>
            </a:r>
            <a:endParaRPr lang="zh-CN" altLang="en-US" dirty="0">
              <a:latin typeface="Calibri" panose="020F0502020204030204" pitchFamily="34" charset="0"/>
              <a:ea typeface="SimSun" panose="02010600030101010101" pitchFamily="2" charset="-122"/>
            </a:endParaRPr>
          </a:p>
        </p:txBody>
      </p:sp>
    </p:spTree>
    <p:extLst>
      <p:ext uri="{BB962C8B-B14F-4D97-AF65-F5344CB8AC3E}">
        <p14:creationId xmlns:p14="http://schemas.microsoft.com/office/powerpoint/2010/main" val="2147490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06400" y="161925"/>
            <a:ext cx="11203517" cy="828675"/>
          </a:xfrm>
        </p:spPr>
        <p:txBody>
          <a:bodyPr vert="horz" lIns="92075" tIns="46038" rIns="92075" bIns="46038" rtlCol="0" anchor="ctr">
            <a:noAutofit/>
          </a:bodyPr>
          <a:lstStyle/>
          <a:p>
            <a:r>
              <a:rPr lang="en-US" altLang="en-US" sz="4000" dirty="0">
                <a:effectLst>
                  <a:outerShdw blurRad="38100" dist="38100" dir="2700000" algn="tl">
                    <a:srgbClr val="C0C0C0"/>
                  </a:outerShdw>
                </a:effectLst>
              </a:rPr>
              <a:t>Centrality Measures on the Web (III): </a:t>
            </a:r>
            <a:br>
              <a:rPr lang="en-US" altLang="en-US" sz="4000" dirty="0">
                <a:effectLst>
                  <a:outerShdw blurRad="38100" dist="38100" dir="2700000" algn="tl">
                    <a:srgbClr val="C0C0C0"/>
                  </a:outerShdw>
                </a:effectLst>
              </a:rPr>
            </a:br>
            <a:r>
              <a:rPr lang="en-US" altLang="en-US" sz="4000" dirty="0">
                <a:effectLst>
                  <a:outerShdw blurRad="38100" dist="38100" dir="2700000" algn="tl">
                    <a:srgbClr val="C0C0C0"/>
                  </a:outerShdw>
                </a:effectLst>
              </a:rPr>
              <a:t>HITS (Computing Hub &amp; Authority Scores)</a:t>
            </a:r>
            <a:endParaRPr lang="en-US" altLang="zh-CN" sz="4000" b="1" dirty="0">
              <a:ea typeface="SimSun" panose="02010600030101010101" pitchFamily="2" charset="-122"/>
            </a:endParaRPr>
          </a:p>
        </p:txBody>
      </p:sp>
      <p:sp>
        <p:nvSpPr>
          <p:cNvPr id="24579" name="Rectangle 3"/>
          <p:cNvSpPr>
            <a:spLocks noGrp="1" noChangeArrowheads="1"/>
          </p:cNvSpPr>
          <p:nvPr>
            <p:ph type="body" sz="half" idx="1"/>
          </p:nvPr>
        </p:nvSpPr>
        <p:spPr>
          <a:xfrm>
            <a:off x="595565" y="1145006"/>
            <a:ext cx="10939210" cy="5140880"/>
          </a:xfrm>
        </p:spPr>
        <p:txBody>
          <a:bodyPr vert="horz" lIns="92075" tIns="46038" rIns="92075" bIns="46038" rtlCol="0">
            <a:noAutofit/>
          </a:bodyPr>
          <a:lstStyle/>
          <a:p>
            <a:pPr>
              <a:spcBef>
                <a:spcPct val="0"/>
              </a:spcBef>
              <a:spcAft>
                <a:spcPts val="600"/>
              </a:spcAft>
            </a:pPr>
            <a:r>
              <a:rPr lang="en-US" altLang="en-US" dirty="0" smtClean="0">
                <a:latin typeface="Calibri" panose="020F0502020204030204" pitchFamily="34" charset="0"/>
              </a:rPr>
              <a:t>For </a:t>
            </a:r>
            <a:r>
              <a:rPr lang="en-US" altLang="en-US" dirty="0">
                <a:latin typeface="Calibri" panose="020F0502020204030204" pitchFamily="34" charset="0"/>
              </a:rPr>
              <a:t>a specific query, a page of high </a:t>
            </a:r>
            <a:r>
              <a:rPr lang="en-US" altLang="en-US" dirty="0" err="1">
                <a:latin typeface="Calibri" panose="020F0502020204030204" pitchFamily="34" charset="0"/>
              </a:rPr>
              <a:t>Pagerank</a:t>
            </a:r>
            <a:r>
              <a:rPr lang="en-US" altLang="en-US" dirty="0">
                <a:latin typeface="Calibri" panose="020F0502020204030204" pitchFamily="34" charset="0"/>
              </a:rPr>
              <a:t> score may not be that relevant</a:t>
            </a:r>
          </a:p>
          <a:p>
            <a:pPr>
              <a:spcBef>
                <a:spcPct val="0"/>
              </a:spcBef>
              <a:spcAft>
                <a:spcPts val="600"/>
              </a:spcAft>
            </a:pPr>
            <a:r>
              <a:rPr lang="en-US" altLang="en-US" dirty="0">
                <a:latin typeface="Calibri" panose="020F0502020204030204" pitchFamily="34" charset="0"/>
              </a:rPr>
              <a:t>HITS</a:t>
            </a:r>
            <a:r>
              <a:rPr lang="en-US" altLang="en-US" b="1" dirty="0">
                <a:latin typeface="Calibri" panose="020F0502020204030204" pitchFamily="34" charset="0"/>
              </a:rPr>
              <a:t> </a:t>
            </a:r>
            <a:r>
              <a:rPr lang="en-US" altLang="en-US" dirty="0">
                <a:latin typeface="Calibri" panose="020F0502020204030204" pitchFamily="34" charset="0"/>
              </a:rPr>
              <a:t>(Hyperlink Induced Topic Search) computes two values for a page</a:t>
            </a:r>
          </a:p>
          <a:p>
            <a:pPr lvl="1">
              <a:spcBef>
                <a:spcPct val="0"/>
              </a:spcBef>
              <a:spcAft>
                <a:spcPts val="600"/>
              </a:spcAft>
            </a:pPr>
            <a:r>
              <a:rPr lang="en-US" altLang="en-US" dirty="0">
                <a:latin typeface="Calibri" panose="020F0502020204030204" pitchFamily="34" charset="0"/>
              </a:rPr>
              <a:t>Authority score: analogous to </a:t>
            </a:r>
            <a:r>
              <a:rPr lang="en-US" altLang="en-US" dirty="0" err="1">
                <a:latin typeface="Calibri" panose="020F0502020204030204" pitchFamily="34" charset="0"/>
              </a:rPr>
              <a:t>pagerank</a:t>
            </a:r>
            <a:r>
              <a:rPr lang="en-US" altLang="en-US" dirty="0">
                <a:latin typeface="Calibri" panose="020F0502020204030204" pitchFamily="34" charset="0"/>
              </a:rPr>
              <a:t>/prestige scores</a:t>
            </a:r>
          </a:p>
          <a:p>
            <a:pPr lvl="1">
              <a:spcBef>
                <a:spcPct val="0"/>
              </a:spcBef>
              <a:spcAft>
                <a:spcPts val="600"/>
              </a:spcAft>
            </a:pPr>
            <a:r>
              <a:rPr lang="en-US" altLang="en-US" dirty="0">
                <a:latin typeface="Calibri" panose="020F0502020204030204" pitchFamily="34" charset="0"/>
              </a:rPr>
              <a:t>Hub score: based on how many “good” pages it points to</a:t>
            </a:r>
          </a:p>
          <a:p>
            <a:pPr>
              <a:spcBef>
                <a:spcPct val="0"/>
              </a:spcBef>
              <a:spcAft>
                <a:spcPts val="600"/>
              </a:spcAft>
            </a:pPr>
            <a:r>
              <a:rPr lang="en-US" altLang="en-US" dirty="0">
                <a:latin typeface="Calibri" panose="020F0502020204030204" pitchFamily="34" charset="0"/>
              </a:rPr>
              <a:t>How is HITS query-based?</a:t>
            </a:r>
          </a:p>
          <a:p>
            <a:pPr lvl="1">
              <a:spcBef>
                <a:spcPct val="0"/>
              </a:spcBef>
              <a:spcAft>
                <a:spcPts val="600"/>
              </a:spcAft>
            </a:pPr>
            <a:r>
              <a:rPr lang="en-US" altLang="en-US" dirty="0">
                <a:latin typeface="Calibri" panose="020F0502020204030204" pitchFamily="34" charset="0"/>
              </a:rPr>
              <a:t>first uses standard search engines to retrieve the set of relevant pages </a:t>
            </a:r>
          </a:p>
          <a:p>
            <a:pPr lvl="1">
              <a:spcBef>
                <a:spcPct val="0"/>
              </a:spcBef>
              <a:spcAft>
                <a:spcPts val="600"/>
              </a:spcAft>
            </a:pPr>
            <a:r>
              <a:rPr lang="en-US" altLang="en-US" dirty="0">
                <a:latin typeface="Calibri" panose="020F0502020204030204" pitchFamily="34" charset="0"/>
              </a:rPr>
              <a:t>then expands the set to include any page that point to or is pointed to by) some pages in the set</a:t>
            </a:r>
          </a:p>
          <a:p>
            <a:pPr lvl="1">
              <a:spcBef>
                <a:spcPct val="0"/>
              </a:spcBef>
              <a:spcAft>
                <a:spcPts val="600"/>
              </a:spcAft>
            </a:pPr>
            <a:r>
              <a:rPr lang="en-US" altLang="en-US" dirty="0">
                <a:latin typeface="Calibri" panose="020F0502020204030204" pitchFamily="34" charset="0"/>
              </a:rPr>
              <a:t>Any pages originating from the same host are eliminated</a:t>
            </a:r>
          </a:p>
          <a:p>
            <a:pPr lvl="1">
              <a:spcBef>
                <a:spcPct val="0"/>
              </a:spcBef>
              <a:spcAft>
                <a:spcPts val="600"/>
              </a:spcAft>
            </a:pPr>
            <a:r>
              <a:rPr lang="en-US" altLang="en-US" dirty="0">
                <a:latin typeface="Calibri" panose="020F0502020204030204" pitchFamily="34" charset="0"/>
              </a:rPr>
              <a:t>HITS is only applied on this expanded query-specific graph G</a:t>
            </a:r>
          </a:p>
          <a:p>
            <a:pPr>
              <a:spcBef>
                <a:spcPct val="0"/>
              </a:spcBef>
              <a:spcAft>
                <a:spcPts val="600"/>
              </a:spcAft>
            </a:pPr>
            <a:r>
              <a:rPr lang="en-US" altLang="en-US" dirty="0">
                <a:latin typeface="Calibri" panose="020F0502020204030204" pitchFamily="34" charset="0"/>
              </a:rPr>
              <a:t>Computation: </a:t>
            </a:r>
          </a:p>
          <a:p>
            <a:pPr>
              <a:spcBef>
                <a:spcPct val="0"/>
              </a:spcBef>
              <a:spcAft>
                <a:spcPts val="600"/>
              </a:spcAft>
            </a:pPr>
            <a:r>
              <a:rPr lang="en-US" altLang="en-US" dirty="0">
                <a:latin typeface="Calibri" panose="020F0502020204030204" pitchFamily="34" charset="0"/>
              </a:rPr>
              <a:t>In matrix computation (essentially two eigenvector computation):</a:t>
            </a:r>
          </a:p>
          <a:p>
            <a:pPr>
              <a:spcBef>
                <a:spcPct val="0"/>
              </a:spcBef>
              <a:spcAft>
                <a:spcPts val="600"/>
              </a:spcAft>
            </a:pPr>
            <a:endParaRPr lang="en-US" altLang="en-US" dirty="0">
              <a:latin typeface="Calibri" panose="020F050202020403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232" y="5513389"/>
            <a:ext cx="2687638"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063" y="5513389"/>
            <a:ext cx="2692400" cy="58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206" y="6396459"/>
            <a:ext cx="5008564" cy="316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6429083"/>
            <a:ext cx="4649788" cy="283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410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Metrics (Measures) in Social Network Analysis (I)</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66989" y="1116431"/>
            <a:ext cx="11224961" cy="5560594"/>
          </a:xfrm>
        </p:spPr>
        <p:txBody>
          <a:bodyPr vert="horz" lIns="92075" tIns="46038" rIns="92075" bIns="46038" rtlCol="0">
            <a:noAutofit/>
          </a:bodyPr>
          <a:lstStyle/>
          <a:p>
            <a:pPr>
              <a:lnSpc>
                <a:spcPct val="110000"/>
              </a:lnSpc>
            </a:pPr>
            <a:r>
              <a:rPr lang="en-US" altLang="en-US" sz="2000" b="1" dirty="0" err="1" smtClean="0">
                <a:latin typeface="Calibri" panose="020F0502020204030204" pitchFamily="34" charset="0"/>
              </a:rPr>
              <a:t>Betweenness</a:t>
            </a:r>
            <a:r>
              <a:rPr lang="en-US" altLang="en-US" sz="2000" dirty="0">
                <a:latin typeface="Calibri" panose="020F0502020204030204" pitchFamily="34" charset="0"/>
              </a:rPr>
              <a:t>: The extent to which a node lies between other nodes in the network.  This measure takes into account the connectivity of the node's neighbors, giving a higher value for nodes which bridge clusters. The measure reflects the number of people who a person is connecting indirectly through their direct links</a:t>
            </a:r>
          </a:p>
          <a:p>
            <a:pPr>
              <a:lnSpc>
                <a:spcPct val="110000"/>
              </a:lnSpc>
            </a:pPr>
            <a:r>
              <a:rPr lang="en-US" altLang="en-US" sz="2000" b="1" dirty="0">
                <a:latin typeface="Calibri" panose="020F0502020204030204" pitchFamily="34" charset="0"/>
              </a:rPr>
              <a:t>Bridge</a:t>
            </a:r>
            <a:r>
              <a:rPr lang="en-US" altLang="en-US" sz="2000" dirty="0">
                <a:latin typeface="Calibri" panose="020F0502020204030204" pitchFamily="34" charset="0"/>
              </a:rPr>
              <a:t>:  An edge is a bridge if deleting it would cause its endpoints to lie in different components of a </a:t>
            </a:r>
            <a:r>
              <a:rPr lang="en-US" altLang="en-US" sz="2000" dirty="0" smtClean="0">
                <a:latin typeface="Calibri" panose="020F0502020204030204" pitchFamily="34" charset="0"/>
              </a:rPr>
              <a:t>graph</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Centrality</a:t>
            </a:r>
            <a:r>
              <a:rPr lang="en-US" altLang="en-US" sz="2000" dirty="0">
                <a:latin typeface="Calibri" panose="020F0502020204030204" pitchFamily="34" charset="0"/>
              </a:rPr>
              <a:t>:  This measure gives a rough indication of the social power of a node based on how well they "connect" the network. "</a:t>
            </a:r>
            <a:r>
              <a:rPr lang="en-US" altLang="en-US" sz="2000" dirty="0" err="1">
                <a:latin typeface="Calibri" panose="020F0502020204030204" pitchFamily="34" charset="0"/>
              </a:rPr>
              <a:t>Betweenness</a:t>
            </a:r>
            <a:r>
              <a:rPr lang="en-US" altLang="en-US" sz="2000" dirty="0">
                <a:latin typeface="Calibri" panose="020F0502020204030204" pitchFamily="34" charset="0"/>
              </a:rPr>
              <a:t>", "Closeness", and "Degree" are all measures of </a:t>
            </a:r>
            <a:r>
              <a:rPr lang="en-US" altLang="en-US" sz="2000" dirty="0" smtClean="0">
                <a:latin typeface="Calibri" panose="020F0502020204030204" pitchFamily="34" charset="0"/>
              </a:rPr>
              <a:t>centrality</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Centralization</a:t>
            </a:r>
            <a:r>
              <a:rPr lang="en-US" altLang="en-US" sz="2000" dirty="0">
                <a:latin typeface="Calibri" panose="020F0502020204030204" pitchFamily="34" charset="0"/>
              </a:rPr>
              <a:t>:  The difference between the number of links for each node divided by maximum possible sum of differences.  A centralized network will have many of its links dispersed around one or a few nodes, while a decentralized network is one in which there is little variation between the number of links each node </a:t>
            </a:r>
            <a:r>
              <a:rPr lang="en-US" altLang="en-US" sz="2000" dirty="0" smtClean="0">
                <a:latin typeface="Calibri" panose="020F0502020204030204" pitchFamily="34" charset="0"/>
              </a:rPr>
              <a:t>possesses</a:t>
            </a:r>
          </a:p>
          <a:p>
            <a:pPr>
              <a:lnSpc>
                <a:spcPct val="110000"/>
              </a:lnSpc>
            </a:pPr>
            <a:r>
              <a:rPr lang="en-US" altLang="en-US" sz="2000" b="1" dirty="0">
                <a:latin typeface="Calibri" panose="020F0502020204030204" pitchFamily="34" charset="0"/>
              </a:rPr>
              <a:t>Closeness</a:t>
            </a:r>
            <a:r>
              <a:rPr lang="en-US" altLang="en-US" sz="2000" dirty="0">
                <a:latin typeface="Calibri" panose="020F0502020204030204" pitchFamily="34" charset="0"/>
              </a:rPr>
              <a:t>:  The degree an individual is near all other individuals in a network (directly or indirectly). It reflects the ability to access information through the "grapevine" of network members.  Thus, closeness is the inverse of the sum of the shortest distances between each individual and every other person in the </a:t>
            </a:r>
            <a:r>
              <a:rPr lang="en-US" altLang="en-US" sz="2000" dirty="0" smtClean="0">
                <a:latin typeface="Calibri" panose="020F0502020204030204" pitchFamily="34" charset="0"/>
              </a:rPr>
              <a:t>network</a:t>
            </a:r>
            <a:endParaRPr lang="en-US" altLang="en-US" sz="2000" dirty="0">
              <a:latin typeface="Calibri" panose="020F0502020204030204" pitchFamily="34" charset="0"/>
            </a:endParaRPr>
          </a:p>
        </p:txBody>
      </p:sp>
    </p:spTree>
    <p:extLst>
      <p:ext uri="{BB962C8B-B14F-4D97-AF65-F5344CB8AC3E}">
        <p14:creationId xmlns:p14="http://schemas.microsoft.com/office/powerpoint/2010/main" val="518402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Metrics (Measures) in Social Network Analysis (II)</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62365" y="1164056"/>
            <a:ext cx="10905735" cy="5465344"/>
          </a:xfrm>
        </p:spPr>
        <p:txBody>
          <a:bodyPr vert="horz" lIns="92075" tIns="46038" rIns="92075" bIns="46038" rtlCol="0">
            <a:noAutofit/>
          </a:bodyPr>
          <a:lstStyle/>
          <a:p>
            <a:pPr>
              <a:lnSpc>
                <a:spcPct val="110000"/>
              </a:lnSpc>
            </a:pPr>
            <a:r>
              <a:rPr lang="en-US" altLang="en-US" sz="2000" b="1" dirty="0" smtClean="0">
                <a:latin typeface="Calibri" panose="020F0502020204030204" pitchFamily="34" charset="0"/>
              </a:rPr>
              <a:t>Clustering </a:t>
            </a:r>
            <a:r>
              <a:rPr lang="en-US" altLang="en-US" sz="2000" b="1" dirty="0">
                <a:latin typeface="Calibri" panose="020F0502020204030204" pitchFamily="34" charset="0"/>
              </a:rPr>
              <a:t>coefficient</a:t>
            </a:r>
            <a:r>
              <a:rPr lang="en-US" altLang="en-US" sz="2000" dirty="0">
                <a:latin typeface="Calibri" panose="020F0502020204030204" pitchFamily="34" charset="0"/>
              </a:rPr>
              <a:t>:  A measure of the likelihood that two associates of a node are associates themselves. A higher clustering coefficient indicates a greater 'cliquishness</a:t>
            </a:r>
            <a:r>
              <a:rPr lang="en-US" altLang="en-US" sz="2000" dirty="0" smtClean="0">
                <a:latin typeface="Calibri" panose="020F0502020204030204" pitchFamily="34" charset="0"/>
              </a:rPr>
              <a:t>'</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Cohesion</a:t>
            </a:r>
            <a:r>
              <a:rPr lang="en-US" altLang="en-US" sz="2000" dirty="0">
                <a:latin typeface="Calibri" panose="020F0502020204030204" pitchFamily="34" charset="0"/>
              </a:rPr>
              <a:t>: The degree to which actors are connected directly to each other by </a:t>
            </a:r>
            <a:r>
              <a:rPr lang="en-US" altLang="en-US" sz="2000" i="1" dirty="0">
                <a:latin typeface="Calibri" panose="020F0502020204030204" pitchFamily="34" charset="0"/>
              </a:rPr>
              <a:t>cohesive</a:t>
            </a:r>
            <a:r>
              <a:rPr lang="en-US" altLang="en-US" sz="2000" dirty="0">
                <a:latin typeface="Calibri" panose="020F0502020204030204" pitchFamily="34" charset="0"/>
              </a:rPr>
              <a:t> bonds. Groups are identified as ‘</a:t>
            </a:r>
            <a:r>
              <a:rPr lang="en-US" altLang="ja-JP" sz="2000" i="1" dirty="0">
                <a:latin typeface="Calibri" panose="020F0502020204030204" pitchFamily="34" charset="0"/>
              </a:rPr>
              <a:t>cliques</a:t>
            </a:r>
            <a:r>
              <a:rPr lang="en-US" altLang="en-US" sz="2000" i="1" dirty="0">
                <a:latin typeface="Calibri" panose="020F0502020204030204" pitchFamily="34" charset="0"/>
              </a:rPr>
              <a:t>’</a:t>
            </a:r>
            <a:r>
              <a:rPr lang="en-US" altLang="ja-JP" sz="2000" i="1" dirty="0">
                <a:latin typeface="Calibri" panose="020F0502020204030204" pitchFamily="34" charset="0"/>
              </a:rPr>
              <a:t> </a:t>
            </a:r>
            <a:r>
              <a:rPr lang="en-US" altLang="ja-JP" sz="2000" dirty="0">
                <a:latin typeface="Calibri" panose="020F0502020204030204" pitchFamily="34" charset="0"/>
              </a:rPr>
              <a:t> if every individual is directly tied to every other individual, </a:t>
            </a:r>
            <a:r>
              <a:rPr lang="en-US" altLang="en-US" sz="2000" dirty="0">
                <a:latin typeface="Calibri" panose="020F0502020204030204" pitchFamily="34" charset="0"/>
              </a:rPr>
              <a:t>‘</a:t>
            </a:r>
            <a:r>
              <a:rPr lang="en-US" altLang="ja-JP" sz="2000" i="1" dirty="0">
                <a:latin typeface="Calibri" panose="020F0502020204030204" pitchFamily="34" charset="0"/>
              </a:rPr>
              <a:t>social circles</a:t>
            </a:r>
            <a:r>
              <a:rPr lang="en-US" altLang="en-US" sz="2000" dirty="0">
                <a:latin typeface="Calibri" panose="020F0502020204030204" pitchFamily="34" charset="0"/>
              </a:rPr>
              <a:t>’</a:t>
            </a:r>
            <a:r>
              <a:rPr lang="en-US" altLang="ja-JP" sz="2000" dirty="0">
                <a:latin typeface="Calibri" panose="020F0502020204030204" pitchFamily="34" charset="0"/>
              </a:rPr>
              <a:t> if there is less stringency of direct contact, which is imprecise, or as </a:t>
            </a:r>
            <a:r>
              <a:rPr lang="en-US" altLang="ja-JP" sz="2000" i="1" dirty="0">
                <a:latin typeface="Calibri" panose="020F0502020204030204" pitchFamily="34" charset="0"/>
              </a:rPr>
              <a:t>structurally cohesive </a:t>
            </a:r>
            <a:r>
              <a:rPr lang="en-US" altLang="ja-JP" sz="2000" dirty="0">
                <a:latin typeface="Calibri" panose="020F0502020204030204" pitchFamily="34" charset="0"/>
              </a:rPr>
              <a:t>blocks if precision is </a:t>
            </a:r>
            <a:r>
              <a:rPr lang="en-US" altLang="ja-JP" sz="2000" dirty="0" smtClean="0">
                <a:latin typeface="Calibri" panose="020F0502020204030204" pitchFamily="34" charset="0"/>
              </a:rPr>
              <a:t>wanted</a:t>
            </a:r>
            <a:endParaRPr lang="en-US" altLang="ja-JP" sz="2000" dirty="0">
              <a:latin typeface="Calibri" panose="020F0502020204030204" pitchFamily="34" charset="0"/>
            </a:endParaRPr>
          </a:p>
          <a:p>
            <a:pPr>
              <a:lnSpc>
                <a:spcPct val="110000"/>
              </a:lnSpc>
            </a:pPr>
            <a:r>
              <a:rPr lang="en-US" altLang="en-US" sz="2000" b="1" dirty="0">
                <a:latin typeface="Calibri" panose="020F0502020204030204" pitchFamily="34" charset="0"/>
              </a:rPr>
              <a:t>Degree (or geodesic distance): </a:t>
            </a:r>
            <a:r>
              <a:rPr lang="en-US" altLang="en-US" sz="2000" dirty="0">
                <a:latin typeface="Calibri" panose="020F0502020204030204" pitchFamily="34" charset="0"/>
              </a:rPr>
              <a:t>The count of the number of ties to other actors in the </a:t>
            </a:r>
            <a:r>
              <a:rPr lang="en-US" altLang="en-US" sz="2000" dirty="0" smtClean="0">
                <a:latin typeface="Calibri" panose="020F0502020204030204" pitchFamily="34" charset="0"/>
              </a:rPr>
              <a:t>network</a:t>
            </a:r>
          </a:p>
          <a:p>
            <a:pPr>
              <a:lnSpc>
                <a:spcPct val="110000"/>
              </a:lnSpc>
            </a:pPr>
            <a:r>
              <a:rPr lang="en-US" altLang="en-US" sz="2000" b="1" dirty="0">
                <a:latin typeface="Calibri" panose="020F0502020204030204" pitchFamily="34" charset="0"/>
              </a:rPr>
              <a:t>(Individual-level) Density:  </a:t>
            </a:r>
            <a:r>
              <a:rPr lang="en-US" altLang="en-US" sz="2000" dirty="0">
                <a:latin typeface="Calibri" panose="020F0502020204030204" pitchFamily="34" charset="0"/>
              </a:rPr>
              <a:t>The degree a respondent's ties know one another/ proportion of ties among an individual's nominees.  Network or global-level density is the proportion of ties in a network relative to the total number possible (sparse versus dense networks</a:t>
            </a:r>
            <a:r>
              <a:rPr lang="en-US" altLang="en-US" sz="2000" dirty="0" smtClean="0">
                <a:latin typeface="Calibri" panose="020F0502020204030204" pitchFamily="34" charset="0"/>
              </a:rPr>
              <a:t>)</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Flow </a:t>
            </a:r>
            <a:r>
              <a:rPr lang="en-US" altLang="en-US" sz="2000" b="1" dirty="0" err="1">
                <a:latin typeface="Calibri" panose="020F0502020204030204" pitchFamily="34" charset="0"/>
              </a:rPr>
              <a:t>betweenness</a:t>
            </a:r>
            <a:r>
              <a:rPr lang="en-US" altLang="en-US" sz="2000" b="1" dirty="0">
                <a:latin typeface="Calibri" panose="020F0502020204030204" pitchFamily="34" charset="0"/>
              </a:rPr>
              <a:t> centrality</a:t>
            </a:r>
            <a:r>
              <a:rPr lang="en-US" altLang="en-US" sz="2000" dirty="0">
                <a:latin typeface="Calibri" panose="020F0502020204030204" pitchFamily="34" charset="0"/>
              </a:rPr>
              <a:t>:  The degree that a node contributes to sum of maximum flow between all pairs of nodes (not that node</a:t>
            </a:r>
            <a:r>
              <a:rPr lang="en-US" altLang="en-US" sz="2000" dirty="0" smtClean="0">
                <a:latin typeface="Calibri" panose="020F0502020204030204" pitchFamily="34" charset="0"/>
              </a:rPr>
              <a:t>)</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Eigenvector centrality</a:t>
            </a:r>
            <a:r>
              <a:rPr lang="en-US" altLang="en-US" sz="2000" dirty="0">
                <a:latin typeface="Calibri" panose="020F0502020204030204" pitchFamily="34" charset="0"/>
              </a:rPr>
              <a:t>:  A measure of the importance of a node in a network. It assigns relative scores to all nodes in the network based on the principle that connections to nodes having a high score contribute more to the score of the node in </a:t>
            </a:r>
            <a:r>
              <a:rPr lang="en-US" altLang="en-US" sz="2000" dirty="0" smtClean="0">
                <a:latin typeface="Calibri" panose="020F0502020204030204" pitchFamily="34" charset="0"/>
              </a:rPr>
              <a:t>question</a:t>
            </a:r>
            <a:endParaRPr lang="en-US" altLang="en-US" sz="2000" dirty="0">
              <a:latin typeface="Calibri" panose="020F0502020204030204" pitchFamily="34" charset="0"/>
            </a:endParaRPr>
          </a:p>
        </p:txBody>
      </p:sp>
    </p:spTree>
    <p:extLst>
      <p:ext uri="{BB962C8B-B14F-4D97-AF65-F5344CB8AC3E}">
        <p14:creationId xmlns:p14="http://schemas.microsoft.com/office/powerpoint/2010/main" val="181562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Metrics (Measures) in Social Network Analysis (III)</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489732" y="1125955"/>
            <a:ext cx="11235543" cy="5646319"/>
          </a:xfrm>
        </p:spPr>
        <p:txBody>
          <a:bodyPr vert="horz" lIns="92075" tIns="46038" rIns="92075" bIns="46038" rtlCol="0">
            <a:noAutofit/>
          </a:bodyPr>
          <a:lstStyle/>
          <a:p>
            <a:pPr>
              <a:lnSpc>
                <a:spcPct val="110000"/>
              </a:lnSpc>
            </a:pPr>
            <a:r>
              <a:rPr lang="en-US" altLang="en-US" sz="2000" b="1" dirty="0">
                <a:latin typeface="Calibri" panose="020F0502020204030204" pitchFamily="34" charset="0"/>
              </a:rPr>
              <a:t>Local Bridge</a:t>
            </a:r>
            <a:r>
              <a:rPr lang="en-US" altLang="en-US" sz="2000" dirty="0">
                <a:latin typeface="Calibri" panose="020F0502020204030204" pitchFamily="34" charset="0"/>
              </a:rPr>
              <a:t>:  An edge is a local bridge if its endpoints share no common neighbors. Unlike a bridge, a local bridge is contained in a </a:t>
            </a:r>
            <a:r>
              <a:rPr lang="en-US" altLang="en-US" sz="2000" dirty="0" smtClean="0">
                <a:latin typeface="Calibri" panose="020F0502020204030204" pitchFamily="34" charset="0"/>
              </a:rPr>
              <a:t>cycle</a:t>
            </a:r>
            <a:endParaRPr lang="en-US" altLang="en-US" sz="2000" dirty="0">
              <a:latin typeface="Calibri" panose="020F0502020204030204" pitchFamily="34" charset="0"/>
            </a:endParaRPr>
          </a:p>
          <a:p>
            <a:pPr>
              <a:lnSpc>
                <a:spcPct val="110000"/>
              </a:lnSpc>
            </a:pPr>
            <a:r>
              <a:rPr lang="en-US" altLang="en-US" sz="2000" b="1" dirty="0" smtClean="0">
                <a:latin typeface="Calibri" panose="020F0502020204030204" pitchFamily="34" charset="0"/>
              </a:rPr>
              <a:t>Path </a:t>
            </a:r>
            <a:r>
              <a:rPr lang="en-US" altLang="en-US" sz="2000" b="1" dirty="0">
                <a:latin typeface="Calibri" panose="020F0502020204030204" pitchFamily="34" charset="0"/>
              </a:rPr>
              <a:t>Length</a:t>
            </a:r>
            <a:r>
              <a:rPr lang="en-US" altLang="en-US" sz="2000" dirty="0">
                <a:latin typeface="Calibri" panose="020F0502020204030204" pitchFamily="34" charset="0"/>
              </a:rPr>
              <a:t>: The distances between pairs of nodes in the network. Average path-length is the average of these distances between all pairs of </a:t>
            </a:r>
            <a:r>
              <a:rPr lang="en-US" altLang="en-US" sz="2000" dirty="0" smtClean="0">
                <a:latin typeface="Calibri" panose="020F0502020204030204" pitchFamily="34" charset="0"/>
              </a:rPr>
              <a:t>nodes</a:t>
            </a:r>
          </a:p>
          <a:p>
            <a:pPr>
              <a:lnSpc>
                <a:spcPct val="110000"/>
              </a:lnSpc>
            </a:pPr>
            <a:r>
              <a:rPr lang="en-US" altLang="en-US" sz="2000" b="1" dirty="0" smtClean="0">
                <a:latin typeface="Calibri" panose="020F0502020204030204" pitchFamily="34" charset="0"/>
              </a:rPr>
              <a:t>Prestige</a:t>
            </a:r>
            <a:r>
              <a:rPr lang="en-US" altLang="en-US" sz="2000" dirty="0">
                <a:latin typeface="Calibri" panose="020F0502020204030204" pitchFamily="34" charset="0"/>
              </a:rPr>
              <a:t>: In a directed graph prestige is the term used to describe a node's centrality. "Degree Prestige", "Proximity Prestige", and "Status Prestige" are all measures of </a:t>
            </a:r>
            <a:r>
              <a:rPr lang="en-US" altLang="en-US" sz="2000" dirty="0" smtClean="0">
                <a:latin typeface="Calibri" panose="020F0502020204030204" pitchFamily="34" charset="0"/>
              </a:rPr>
              <a:t>Prestige</a:t>
            </a:r>
            <a:endParaRPr lang="en-US" altLang="en-US" sz="2000" dirty="0">
              <a:latin typeface="Calibri" panose="020F0502020204030204" pitchFamily="34" charset="0"/>
            </a:endParaRPr>
          </a:p>
          <a:p>
            <a:pPr>
              <a:lnSpc>
                <a:spcPct val="110000"/>
              </a:lnSpc>
            </a:pPr>
            <a:r>
              <a:rPr lang="en-US" altLang="en-US" sz="2000" b="1" dirty="0" err="1">
                <a:latin typeface="Calibri" panose="020F0502020204030204" pitchFamily="34" charset="0"/>
              </a:rPr>
              <a:t>Radiality</a:t>
            </a:r>
            <a:r>
              <a:rPr lang="en-US" altLang="en-US" sz="2000" b="1" dirty="0">
                <a:latin typeface="Calibri" panose="020F0502020204030204" pitchFamily="34" charset="0"/>
              </a:rPr>
              <a:t> Degree</a:t>
            </a:r>
            <a:r>
              <a:rPr lang="en-US" altLang="en-US" sz="2000" dirty="0">
                <a:latin typeface="Calibri" panose="020F0502020204030204" pitchFamily="34" charset="0"/>
              </a:rPr>
              <a:t>: an individual’s network reaches out into the network and provides novel information and </a:t>
            </a:r>
            <a:r>
              <a:rPr lang="en-US" altLang="en-US" sz="2000" dirty="0" smtClean="0">
                <a:latin typeface="Calibri" panose="020F0502020204030204" pitchFamily="34" charset="0"/>
              </a:rPr>
              <a:t>influence</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Reach</a:t>
            </a:r>
            <a:r>
              <a:rPr lang="en-US" altLang="en-US" sz="2000" dirty="0">
                <a:latin typeface="Calibri" panose="020F0502020204030204" pitchFamily="34" charset="0"/>
              </a:rPr>
              <a:t>: The degree any member of a network can reach other members of the </a:t>
            </a:r>
            <a:r>
              <a:rPr lang="en-US" altLang="en-US" sz="2000" dirty="0" smtClean="0">
                <a:latin typeface="Calibri" panose="020F0502020204030204" pitchFamily="34" charset="0"/>
              </a:rPr>
              <a:t>network</a:t>
            </a:r>
            <a:endParaRPr lang="en-US" altLang="en-US" sz="2000" dirty="0">
              <a:latin typeface="Calibri" panose="020F0502020204030204" pitchFamily="34" charset="0"/>
            </a:endParaRPr>
          </a:p>
          <a:p>
            <a:pPr>
              <a:lnSpc>
                <a:spcPct val="110000"/>
              </a:lnSpc>
            </a:pPr>
            <a:r>
              <a:rPr lang="en-US" altLang="en-US" sz="2000" b="1" dirty="0">
                <a:latin typeface="Calibri" panose="020F0502020204030204" pitchFamily="34" charset="0"/>
              </a:rPr>
              <a:t>Structural cohesion</a:t>
            </a:r>
            <a:r>
              <a:rPr lang="en-US" altLang="en-US" sz="2000" dirty="0">
                <a:latin typeface="Calibri" panose="020F0502020204030204" pitchFamily="34" charset="0"/>
              </a:rPr>
              <a:t>: The minimum number of members who, if removed from a group, would disconnect the group</a:t>
            </a:r>
          </a:p>
          <a:p>
            <a:pPr>
              <a:lnSpc>
                <a:spcPct val="110000"/>
              </a:lnSpc>
            </a:pPr>
            <a:r>
              <a:rPr lang="en-US" altLang="en-US" sz="2000" b="1" dirty="0">
                <a:latin typeface="Calibri" panose="020F0502020204030204" pitchFamily="34" charset="0"/>
              </a:rPr>
              <a:t>Structural equivalence</a:t>
            </a:r>
            <a:r>
              <a:rPr lang="en-US" altLang="en-US" sz="2000" dirty="0">
                <a:latin typeface="Calibri" panose="020F0502020204030204" pitchFamily="34" charset="0"/>
              </a:rPr>
              <a:t>:  Refers to the extent to which nodes have a common set of linkages to other nodes in the system. The nodes don’t need to have any ties to each other to be structurally equivalent. </a:t>
            </a:r>
          </a:p>
          <a:p>
            <a:pPr>
              <a:lnSpc>
                <a:spcPct val="110000"/>
              </a:lnSpc>
            </a:pPr>
            <a:r>
              <a:rPr lang="en-US" altLang="en-US" sz="2000" b="1" dirty="0">
                <a:latin typeface="Calibri" panose="020F0502020204030204" pitchFamily="34" charset="0"/>
              </a:rPr>
              <a:t>Structural hole</a:t>
            </a:r>
            <a:r>
              <a:rPr lang="en-US" altLang="en-US" sz="2000" dirty="0">
                <a:latin typeface="Calibri" panose="020F0502020204030204" pitchFamily="34" charset="0"/>
              </a:rPr>
              <a:t>: Static holes that can be strategically filled by connecting one or more links to link together other </a:t>
            </a:r>
            <a:r>
              <a:rPr lang="en-US" altLang="en-US" sz="2000" dirty="0" smtClean="0">
                <a:latin typeface="Calibri" panose="020F0502020204030204" pitchFamily="34" charset="0"/>
              </a:rPr>
              <a:t>points</a:t>
            </a:r>
            <a:endParaRPr lang="en-US" altLang="en-US" sz="2000" dirty="0">
              <a:latin typeface="Calibri" panose="020F0502020204030204" pitchFamily="34" charset="0"/>
            </a:endParaRPr>
          </a:p>
        </p:txBody>
      </p:sp>
    </p:spTree>
    <p:extLst>
      <p:ext uri="{BB962C8B-B14F-4D97-AF65-F5344CB8AC3E}">
        <p14:creationId xmlns:p14="http://schemas.microsoft.com/office/powerpoint/2010/main" val="1505421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en-US" dirty="0">
                <a:effectLst>
                  <a:outerShdw blurRad="38100" dist="38100" dir="2700000" algn="tl">
                    <a:srgbClr val="C0C0C0"/>
                  </a:outerShdw>
                </a:effectLst>
              </a:rPr>
              <a:t>Introduction to </a:t>
            </a:r>
            <a:r>
              <a:rPr lang="en-US" altLang="ko-KR" dirty="0">
                <a:effectLst>
                  <a:outerShdw blurRad="38100" dist="38100" dir="2700000" algn="tl">
                    <a:srgbClr val="C0C0C0"/>
                  </a:outerShdw>
                </a:effectLst>
                <a:ea typeface="Gulim" pitchFamily="34" charset="-127"/>
              </a:rPr>
              <a:t>Networks</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sz="3200" dirty="0">
                <a:latin typeface="Calibri" panose="020F0502020204030204" pitchFamily="34" charset="0"/>
                <a:ea typeface="SimSun" panose="02010600030101010101" pitchFamily="2" charset="-122"/>
              </a:rPr>
              <a:t>Basic Measures of Networks </a:t>
            </a:r>
          </a:p>
          <a:p>
            <a:pPr>
              <a:lnSpc>
                <a:spcPct val="150000"/>
              </a:lnSpc>
            </a:pPr>
            <a:r>
              <a:rPr lang="en-US" altLang="ko-KR" sz="3200" dirty="0">
                <a:latin typeface="Calibri" panose="020F0502020204030204" pitchFamily="34" charset="0"/>
                <a:ea typeface="SimSun" panose="02010600030101010101" pitchFamily="2" charset="-122"/>
              </a:rPr>
              <a:t>Centrality Analysis in Networks</a:t>
            </a:r>
          </a:p>
          <a:p>
            <a:pPr>
              <a:lnSpc>
                <a:spcPct val="150000"/>
              </a:lnSpc>
            </a:pPr>
            <a:r>
              <a:rPr lang="en-US" altLang="ko-KR" sz="3200" dirty="0">
                <a:latin typeface="Calibri" panose="020F0502020204030204" pitchFamily="34" charset="0"/>
                <a:ea typeface="SimSun" panose="02010600030101010101" pitchFamily="2" charset="-122"/>
              </a:rPr>
              <a:t>Modeling of Network Formation</a:t>
            </a:r>
          </a:p>
          <a:p>
            <a:pPr>
              <a:lnSpc>
                <a:spcPct val="150000"/>
              </a:lnSpc>
            </a:pPr>
            <a:r>
              <a:rPr lang="en-US" altLang="ko-KR" sz="3200" dirty="0" smtClean="0">
                <a:latin typeface="Calibri" panose="020F0502020204030204" pitchFamily="34" charset="0"/>
                <a:ea typeface="SimSun" panose="02010600030101010101" pitchFamily="2" charset="-122"/>
              </a:rPr>
              <a:t>Community Discovery and Cluster Analysis </a:t>
            </a:r>
          </a:p>
          <a:p>
            <a:pPr>
              <a:lnSpc>
                <a:spcPct val="150000"/>
              </a:lnSpc>
            </a:pPr>
            <a:r>
              <a:rPr lang="en-US" altLang="ko-KR" sz="3200" dirty="0" smtClean="0">
                <a:latin typeface="Calibri" panose="020F0502020204030204" pitchFamily="34" charset="0"/>
                <a:ea typeface="SimSun" panose="02010600030101010101" pitchFamily="2" charset="-122"/>
              </a:rPr>
              <a:t>A Brief Introduction to Social </a:t>
            </a:r>
            <a:r>
              <a:rPr lang="en-US" altLang="ko-KR" sz="3200" dirty="0">
                <a:latin typeface="Calibri" panose="020F0502020204030204" pitchFamily="34" charset="0"/>
                <a:ea typeface="SimSun" panose="02010600030101010101" pitchFamily="2" charset="-122"/>
              </a:rPr>
              <a:t>Networks</a:t>
            </a:r>
          </a:p>
          <a:p>
            <a:pPr>
              <a:lnSpc>
                <a:spcPct val="150000"/>
              </a:lnSpc>
            </a:pPr>
            <a:r>
              <a:rPr lang="en-US" altLang="zh-CN" sz="3200" dirty="0">
                <a:latin typeface="Calibri" panose="020F0502020204030204" pitchFamily="34" charset="0"/>
                <a:ea typeface="SimSun" panose="02010600030101010101" pitchFamily="2" charset="-122"/>
              </a:rPr>
              <a:t>Summary</a:t>
            </a:r>
          </a:p>
        </p:txBody>
      </p:sp>
      <p:sp>
        <p:nvSpPr>
          <p:cNvPr id="4" name="AutoShape 8"/>
          <p:cNvSpPr>
            <a:spLocks noChangeArrowheads="1"/>
          </p:cNvSpPr>
          <p:nvPr/>
        </p:nvSpPr>
        <p:spPr bwMode="auto">
          <a:xfrm rot="9129169">
            <a:off x="6447223" y="1288529"/>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550924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Han\Pictures\2011\2011_09_Athens\2011_09_05\IMG_25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52400"/>
            <a:ext cx="12353925" cy="92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1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en-US" dirty="0">
                <a:effectLst>
                  <a:outerShdw blurRad="38100" dist="38100" dir="2700000" algn="tl">
                    <a:srgbClr val="C0C0C0"/>
                  </a:outerShdw>
                </a:effectLst>
              </a:rPr>
              <a:t>Introduction to </a:t>
            </a:r>
            <a:r>
              <a:rPr lang="en-US" altLang="ko-KR" dirty="0">
                <a:effectLst>
                  <a:outerShdw blurRad="38100" dist="38100" dir="2700000" algn="tl">
                    <a:srgbClr val="C0C0C0"/>
                  </a:outerShdw>
                </a:effectLst>
                <a:ea typeface="Gulim" pitchFamily="34" charset="-127"/>
              </a:rPr>
              <a:t>Networks</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sz="4000" dirty="0">
                <a:latin typeface="Calibri" panose="020F0502020204030204" pitchFamily="34" charset="0"/>
                <a:ea typeface="SimSun" panose="02010600030101010101" pitchFamily="2" charset="-122"/>
              </a:rPr>
              <a:t>Basic Measures of Networks </a:t>
            </a:r>
          </a:p>
          <a:p>
            <a:pPr>
              <a:lnSpc>
                <a:spcPct val="150000"/>
              </a:lnSpc>
            </a:pPr>
            <a:r>
              <a:rPr lang="en-US" altLang="ko-KR" sz="4000" dirty="0">
                <a:latin typeface="Calibri" panose="020F0502020204030204" pitchFamily="34" charset="0"/>
                <a:ea typeface="SimSun" panose="02010600030101010101" pitchFamily="2" charset="-122"/>
              </a:rPr>
              <a:t>Centrality Analysis in Networks</a:t>
            </a:r>
          </a:p>
          <a:p>
            <a:pPr>
              <a:lnSpc>
                <a:spcPct val="150000"/>
              </a:lnSpc>
            </a:pPr>
            <a:r>
              <a:rPr lang="en-US" altLang="ko-KR" sz="4000" dirty="0">
                <a:latin typeface="Calibri" panose="020F0502020204030204" pitchFamily="34" charset="0"/>
                <a:ea typeface="SimSun" panose="02010600030101010101" pitchFamily="2" charset="-122"/>
              </a:rPr>
              <a:t>Modeling of Network Formation</a:t>
            </a:r>
          </a:p>
          <a:p>
            <a:pPr>
              <a:lnSpc>
                <a:spcPct val="150000"/>
              </a:lnSpc>
            </a:pPr>
            <a:r>
              <a:rPr lang="en-US" altLang="ko-KR" sz="4000" dirty="0">
                <a:latin typeface="Calibri" panose="020F0502020204030204" pitchFamily="34" charset="0"/>
                <a:ea typeface="SimSun" panose="02010600030101010101" pitchFamily="2" charset="-122"/>
              </a:rPr>
              <a:t>Primitives of Social Networks</a:t>
            </a:r>
          </a:p>
          <a:p>
            <a:pPr>
              <a:lnSpc>
                <a:spcPct val="150000"/>
              </a:lnSpc>
            </a:pPr>
            <a:r>
              <a:rPr lang="en-US" altLang="zh-CN" sz="4000" dirty="0">
                <a:latin typeface="Calibri" panose="020F0502020204030204" pitchFamily="34" charset="0"/>
                <a:ea typeface="SimSun" panose="02010600030101010101" pitchFamily="2" charset="-122"/>
              </a:rPr>
              <a:t>Summary</a:t>
            </a:r>
          </a:p>
        </p:txBody>
      </p:sp>
      <p:sp>
        <p:nvSpPr>
          <p:cNvPr id="4" name="AutoShape 8"/>
          <p:cNvSpPr>
            <a:spLocks noChangeArrowheads="1"/>
          </p:cNvSpPr>
          <p:nvPr/>
        </p:nvSpPr>
        <p:spPr bwMode="auto">
          <a:xfrm rot="9129169">
            <a:off x="8523058" y="3386510"/>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550926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Why Network Modeling?</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54530"/>
            <a:ext cx="11023877" cy="5570119"/>
          </a:xfrm>
        </p:spPr>
        <p:txBody>
          <a:bodyPr vert="horz" lIns="92075" tIns="46038" rIns="92075" bIns="46038" rtlCol="0">
            <a:noAutofit/>
          </a:bodyPr>
          <a:lstStyle/>
          <a:p>
            <a:pPr>
              <a:lnSpc>
                <a:spcPct val="90000"/>
              </a:lnSpc>
              <a:defRPr/>
            </a:pPr>
            <a:r>
              <a:rPr lang="en-US" altLang="ko-KR" dirty="0" smtClean="0">
                <a:latin typeface="Calibri" pitchFamily="34" charset="0"/>
                <a:ea typeface="Gulim" pitchFamily="34" charset="-127"/>
              </a:rPr>
              <a:t>Many </a:t>
            </a:r>
            <a:r>
              <a:rPr lang="en-US" altLang="ko-KR" dirty="0">
                <a:latin typeface="Calibri" pitchFamily="34" charset="0"/>
                <a:ea typeface="Gulim" pitchFamily="34" charset="-127"/>
              </a:rPr>
              <a:t>real-world networks exhibit certain common characteristics, even though they come from </a:t>
            </a:r>
            <a:r>
              <a:rPr lang="en-US" altLang="ko-KR" dirty="0" smtClean="0">
                <a:latin typeface="Calibri" pitchFamily="34" charset="0"/>
                <a:ea typeface="Gulim" pitchFamily="34" charset="-127"/>
              </a:rPr>
              <a:t>different </a:t>
            </a:r>
            <a:r>
              <a:rPr lang="en-US" altLang="ko-KR" dirty="0">
                <a:latin typeface="Calibri" pitchFamily="34" charset="0"/>
                <a:ea typeface="Gulim" pitchFamily="34" charset="-127"/>
              </a:rPr>
              <a:t>domains, e.g., communication, social, and biological networks</a:t>
            </a:r>
          </a:p>
          <a:p>
            <a:pPr>
              <a:lnSpc>
                <a:spcPct val="90000"/>
              </a:lnSpc>
              <a:defRPr/>
            </a:pPr>
            <a:r>
              <a:rPr lang="en-US" altLang="ko-KR" dirty="0">
                <a:effectLst>
                  <a:outerShdw blurRad="38100" dist="38100" dir="2700000" algn="tl">
                    <a:srgbClr val="C0C0C0"/>
                  </a:outerShdw>
                </a:effectLst>
                <a:latin typeface="Calibri" panose="020F0502020204030204" pitchFamily="34" charset="0"/>
                <a:ea typeface="굴림" pitchFamily="34" charset="-127"/>
              </a:rPr>
              <a:t>A typical network has the following common properties:</a:t>
            </a:r>
          </a:p>
          <a:p>
            <a:pPr lvl="1">
              <a:lnSpc>
                <a:spcPct val="90000"/>
              </a:lnSpc>
              <a:defRPr/>
            </a:pPr>
            <a:r>
              <a:rPr lang="en-US" altLang="ko-KR" i="1" dirty="0">
                <a:solidFill>
                  <a:srgbClr val="009900"/>
                </a:solidFill>
                <a:latin typeface="Calibri" pitchFamily="34" charset="0"/>
                <a:ea typeface="Gulim" pitchFamily="34" charset="-127"/>
              </a:rPr>
              <a:t>Few</a:t>
            </a:r>
            <a:r>
              <a:rPr lang="en-US" altLang="ko-KR" i="1" dirty="0">
                <a:latin typeface="Calibri" pitchFamily="34" charset="0"/>
                <a:ea typeface="Gulim" pitchFamily="34" charset="-127"/>
              </a:rPr>
              <a:t> </a:t>
            </a:r>
            <a:r>
              <a:rPr lang="en-US" altLang="ko-KR" dirty="0">
                <a:latin typeface="Calibri" pitchFamily="34" charset="0"/>
                <a:ea typeface="Gulim" pitchFamily="34" charset="-127"/>
              </a:rPr>
              <a:t>connected components:</a:t>
            </a:r>
          </a:p>
          <a:p>
            <a:pPr lvl="2">
              <a:lnSpc>
                <a:spcPct val="90000"/>
              </a:lnSpc>
              <a:defRPr/>
            </a:pPr>
            <a:r>
              <a:rPr lang="en-US" altLang="ko-KR" dirty="0">
                <a:latin typeface="Calibri" pitchFamily="34" charset="0"/>
                <a:ea typeface="Gulim" pitchFamily="34" charset="-127"/>
              </a:rPr>
              <a:t>often only 1 or a small number, independent of network size</a:t>
            </a:r>
          </a:p>
          <a:p>
            <a:pPr lvl="1">
              <a:lnSpc>
                <a:spcPct val="90000"/>
              </a:lnSpc>
              <a:defRPr/>
            </a:pPr>
            <a:r>
              <a:rPr lang="en-US" altLang="ko-KR" i="1" dirty="0">
                <a:solidFill>
                  <a:srgbClr val="009900"/>
                </a:solidFill>
                <a:latin typeface="Calibri" pitchFamily="34" charset="0"/>
                <a:ea typeface="Gulim" pitchFamily="34" charset="-127"/>
              </a:rPr>
              <a:t>Small</a:t>
            </a:r>
            <a:r>
              <a:rPr lang="en-US" altLang="ko-KR" dirty="0">
                <a:latin typeface="Calibri" pitchFamily="34" charset="0"/>
                <a:ea typeface="Gulim" pitchFamily="34" charset="-127"/>
              </a:rPr>
              <a:t> diameter:</a:t>
            </a:r>
          </a:p>
          <a:p>
            <a:pPr lvl="2">
              <a:lnSpc>
                <a:spcPct val="90000"/>
              </a:lnSpc>
              <a:defRPr/>
            </a:pPr>
            <a:r>
              <a:rPr lang="en-US" altLang="ko-KR" dirty="0">
                <a:latin typeface="Calibri" pitchFamily="34" charset="0"/>
                <a:ea typeface="Gulim" pitchFamily="34" charset="-127"/>
              </a:rPr>
              <a:t>often a constant independent of network size (like 6)</a:t>
            </a:r>
          </a:p>
          <a:p>
            <a:pPr lvl="2">
              <a:lnSpc>
                <a:spcPct val="90000"/>
              </a:lnSpc>
              <a:defRPr/>
            </a:pPr>
            <a:r>
              <a:rPr lang="en-US" altLang="ko-KR" dirty="0">
                <a:latin typeface="Calibri" pitchFamily="34" charset="0"/>
                <a:ea typeface="Gulim" pitchFamily="34" charset="-127"/>
              </a:rPr>
              <a:t>growing only logarithmically with network size or even shrink?</a:t>
            </a:r>
          </a:p>
          <a:p>
            <a:pPr lvl="2">
              <a:lnSpc>
                <a:spcPct val="90000"/>
              </a:lnSpc>
              <a:defRPr/>
            </a:pPr>
            <a:r>
              <a:rPr lang="en-US" altLang="ko-KR" dirty="0">
                <a:latin typeface="Calibri" pitchFamily="34" charset="0"/>
                <a:ea typeface="Gulim" pitchFamily="34" charset="-127"/>
              </a:rPr>
              <a:t>typically exclude infinite distances</a:t>
            </a:r>
          </a:p>
          <a:p>
            <a:pPr lvl="1">
              <a:lnSpc>
                <a:spcPct val="90000"/>
              </a:lnSpc>
              <a:defRPr/>
            </a:pPr>
            <a:r>
              <a:rPr lang="en-US" altLang="ko-KR" dirty="0">
                <a:latin typeface="Calibri" pitchFamily="34" charset="0"/>
                <a:ea typeface="Gulim" pitchFamily="34" charset="-127"/>
              </a:rPr>
              <a:t>A </a:t>
            </a:r>
            <a:r>
              <a:rPr lang="en-US" altLang="ko-KR" i="1" dirty="0">
                <a:solidFill>
                  <a:srgbClr val="009900"/>
                </a:solidFill>
                <a:latin typeface="Calibri" pitchFamily="34" charset="0"/>
                <a:ea typeface="Gulim" pitchFamily="34" charset="-127"/>
              </a:rPr>
              <a:t>high</a:t>
            </a:r>
            <a:r>
              <a:rPr lang="en-US" altLang="ko-KR" dirty="0">
                <a:latin typeface="Calibri" pitchFamily="34" charset="0"/>
                <a:ea typeface="Gulim" pitchFamily="34" charset="-127"/>
              </a:rPr>
              <a:t> degree of clustering:</a:t>
            </a:r>
          </a:p>
          <a:p>
            <a:pPr lvl="2">
              <a:lnSpc>
                <a:spcPct val="90000"/>
              </a:lnSpc>
              <a:defRPr/>
            </a:pPr>
            <a:r>
              <a:rPr lang="en-US" altLang="ko-KR" dirty="0">
                <a:latin typeface="Calibri" pitchFamily="34" charset="0"/>
                <a:ea typeface="Gulim" pitchFamily="34" charset="-127"/>
              </a:rPr>
              <a:t>considerably more so than for a random network</a:t>
            </a:r>
          </a:p>
          <a:p>
            <a:pPr lvl="1">
              <a:lnSpc>
                <a:spcPct val="90000"/>
              </a:lnSpc>
              <a:defRPr/>
            </a:pPr>
            <a:r>
              <a:rPr lang="en-US" altLang="ko-KR" dirty="0">
                <a:latin typeface="Calibri" pitchFamily="34" charset="0"/>
                <a:ea typeface="Gulim" pitchFamily="34" charset="-127"/>
              </a:rPr>
              <a:t>A </a:t>
            </a:r>
            <a:r>
              <a:rPr lang="en-US" altLang="ko-KR" i="1" dirty="0">
                <a:solidFill>
                  <a:srgbClr val="009900"/>
                </a:solidFill>
                <a:latin typeface="Calibri" pitchFamily="34" charset="0"/>
                <a:ea typeface="Gulim" pitchFamily="34" charset="-127"/>
              </a:rPr>
              <a:t>heavy-tailed</a:t>
            </a:r>
            <a:r>
              <a:rPr lang="en-US" altLang="ko-KR" dirty="0">
                <a:latin typeface="Calibri" pitchFamily="34" charset="0"/>
                <a:ea typeface="Gulim" pitchFamily="34" charset="-127"/>
              </a:rPr>
              <a:t> degree distribution:</a:t>
            </a:r>
          </a:p>
          <a:p>
            <a:pPr lvl="2">
              <a:lnSpc>
                <a:spcPct val="90000"/>
              </a:lnSpc>
              <a:defRPr/>
            </a:pPr>
            <a:r>
              <a:rPr lang="en-US" altLang="ko-KR" dirty="0">
                <a:latin typeface="Calibri" pitchFamily="34" charset="0"/>
                <a:ea typeface="Gulim" pitchFamily="34" charset="-127"/>
              </a:rPr>
              <a:t>a small but reliable number of high-degree vertices</a:t>
            </a:r>
          </a:p>
          <a:p>
            <a:pPr lvl="2">
              <a:lnSpc>
                <a:spcPct val="90000"/>
              </a:lnSpc>
              <a:defRPr/>
            </a:pPr>
            <a:r>
              <a:rPr lang="en-US" altLang="ko-KR" dirty="0">
                <a:latin typeface="Calibri" pitchFamily="34" charset="0"/>
                <a:ea typeface="Gulim" pitchFamily="34" charset="-127"/>
              </a:rPr>
              <a:t>often of </a:t>
            </a:r>
            <a:r>
              <a:rPr lang="en-US" altLang="ko-KR" i="1" dirty="0">
                <a:solidFill>
                  <a:srgbClr val="009900"/>
                </a:solidFill>
                <a:latin typeface="Calibri" pitchFamily="34" charset="0"/>
                <a:ea typeface="Gulim" pitchFamily="34" charset="-127"/>
              </a:rPr>
              <a:t>power law</a:t>
            </a:r>
            <a:r>
              <a:rPr lang="en-US" altLang="ko-KR" dirty="0">
                <a:latin typeface="Calibri" pitchFamily="34" charset="0"/>
                <a:ea typeface="Gulim" pitchFamily="34" charset="-127"/>
              </a:rPr>
              <a:t> form</a:t>
            </a:r>
            <a:endParaRPr lang="ko-KR" altLang="en-US" dirty="0">
              <a:latin typeface="Calibri" pitchFamily="34" charset="0"/>
              <a:ea typeface="Gulim" pitchFamily="34" charset="-127"/>
            </a:endParaRPr>
          </a:p>
        </p:txBody>
      </p:sp>
    </p:spTree>
    <p:extLst>
      <p:ext uri="{BB962C8B-B14F-4D97-AF65-F5344CB8AC3E}">
        <p14:creationId xmlns:p14="http://schemas.microsoft.com/office/powerpoint/2010/main" val="2717667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Probabilistic Models of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lnSpc>
                <a:spcPct val="90000"/>
              </a:lnSpc>
            </a:pPr>
            <a:r>
              <a:rPr lang="en-US" altLang="ko-KR" dirty="0" smtClean="0">
                <a:latin typeface="Calibri" panose="020F0502020204030204" pitchFamily="34" charset="0"/>
                <a:ea typeface="Gulim" panose="020B0600000101010101" pitchFamily="34" charset="-127"/>
              </a:rPr>
              <a:t>All </a:t>
            </a:r>
            <a:r>
              <a:rPr lang="en-US" altLang="ko-KR" dirty="0">
                <a:latin typeface="Calibri" panose="020F0502020204030204" pitchFamily="34" charset="0"/>
                <a:ea typeface="Gulim" panose="020B0600000101010101" pitchFamily="34" charset="-127"/>
              </a:rPr>
              <a:t>of the network generation models we will study are </a:t>
            </a:r>
            <a:r>
              <a:rPr lang="en-US" altLang="ko-KR" i="1" dirty="0">
                <a:solidFill>
                  <a:srgbClr val="009900"/>
                </a:solidFill>
                <a:latin typeface="Calibri" panose="020F0502020204030204" pitchFamily="34" charset="0"/>
                <a:ea typeface="Gulim" panose="020B0600000101010101" pitchFamily="34" charset="-127"/>
              </a:rPr>
              <a:t>probabilistic</a:t>
            </a:r>
            <a:r>
              <a:rPr lang="en-US" altLang="ko-KR" dirty="0">
                <a:latin typeface="Calibri" panose="020F0502020204030204" pitchFamily="34" charset="0"/>
                <a:ea typeface="Gulim" panose="020B0600000101010101" pitchFamily="34" charset="-127"/>
              </a:rPr>
              <a:t> or </a:t>
            </a:r>
            <a:r>
              <a:rPr lang="en-US" altLang="ko-KR" i="1" dirty="0">
                <a:solidFill>
                  <a:srgbClr val="009900"/>
                </a:solidFill>
                <a:latin typeface="Calibri" panose="020F0502020204030204" pitchFamily="34" charset="0"/>
                <a:ea typeface="Gulim" panose="020B0600000101010101" pitchFamily="34" charset="-127"/>
              </a:rPr>
              <a:t>statistical</a:t>
            </a:r>
            <a:r>
              <a:rPr lang="en-US" altLang="ko-KR" dirty="0">
                <a:latin typeface="Calibri" panose="020F0502020204030204" pitchFamily="34" charset="0"/>
                <a:ea typeface="Gulim" panose="020B0600000101010101" pitchFamily="34" charset="-127"/>
              </a:rPr>
              <a:t> in nature</a:t>
            </a:r>
          </a:p>
          <a:p>
            <a:pPr>
              <a:lnSpc>
                <a:spcPct val="90000"/>
              </a:lnSpc>
            </a:pPr>
            <a:r>
              <a:rPr lang="en-US" altLang="ko-KR" dirty="0">
                <a:latin typeface="Calibri" panose="020F0502020204030204" pitchFamily="34" charset="0"/>
                <a:ea typeface="Gulim" panose="020B0600000101010101" pitchFamily="34" charset="-127"/>
              </a:rPr>
              <a:t>They can generate networks of any size</a:t>
            </a:r>
          </a:p>
          <a:p>
            <a:pPr>
              <a:lnSpc>
                <a:spcPct val="90000"/>
              </a:lnSpc>
            </a:pPr>
            <a:r>
              <a:rPr lang="en-US" altLang="ko-KR" dirty="0">
                <a:latin typeface="Calibri" panose="020F0502020204030204" pitchFamily="34" charset="0"/>
                <a:ea typeface="Gulim" panose="020B0600000101010101" pitchFamily="34" charset="-127"/>
              </a:rPr>
              <a:t>They often have various </a:t>
            </a:r>
            <a:r>
              <a:rPr lang="en-US" altLang="ko-KR" i="1" dirty="0">
                <a:solidFill>
                  <a:srgbClr val="009900"/>
                </a:solidFill>
                <a:latin typeface="Calibri" panose="020F0502020204030204" pitchFamily="34" charset="0"/>
                <a:ea typeface="Gulim" panose="020B0600000101010101" pitchFamily="34" charset="-127"/>
              </a:rPr>
              <a:t>parameters</a:t>
            </a:r>
            <a:r>
              <a:rPr lang="en-US" altLang="ko-KR" dirty="0">
                <a:latin typeface="Calibri" panose="020F0502020204030204" pitchFamily="34" charset="0"/>
                <a:ea typeface="Gulim" panose="020B0600000101010101" pitchFamily="34" charset="-127"/>
              </a:rPr>
              <a:t> that can be set:</a:t>
            </a:r>
          </a:p>
          <a:p>
            <a:pPr lvl="1">
              <a:lnSpc>
                <a:spcPct val="90000"/>
              </a:lnSpc>
            </a:pPr>
            <a:r>
              <a:rPr lang="en-US" altLang="ko-KR" dirty="0">
                <a:latin typeface="Calibri" panose="020F0502020204030204" pitchFamily="34" charset="0"/>
                <a:ea typeface="Gulim" panose="020B0600000101010101" pitchFamily="34" charset="-127"/>
              </a:rPr>
              <a:t>size of network generated</a:t>
            </a:r>
          </a:p>
          <a:p>
            <a:pPr lvl="1">
              <a:lnSpc>
                <a:spcPct val="90000"/>
              </a:lnSpc>
            </a:pPr>
            <a:r>
              <a:rPr lang="en-US" altLang="ko-KR" dirty="0">
                <a:latin typeface="Calibri" panose="020F0502020204030204" pitchFamily="34" charset="0"/>
                <a:ea typeface="Gulim" panose="020B0600000101010101" pitchFamily="34" charset="-127"/>
              </a:rPr>
              <a:t>average degree of a vertex</a:t>
            </a:r>
          </a:p>
          <a:p>
            <a:pPr lvl="1">
              <a:lnSpc>
                <a:spcPct val="90000"/>
              </a:lnSpc>
            </a:pPr>
            <a:r>
              <a:rPr lang="en-US" altLang="ko-KR" dirty="0">
                <a:latin typeface="Calibri" panose="020F0502020204030204" pitchFamily="34" charset="0"/>
                <a:ea typeface="Gulim" panose="020B0600000101010101" pitchFamily="34" charset="-127"/>
              </a:rPr>
              <a:t>fraction of long-distance connections</a:t>
            </a:r>
          </a:p>
          <a:p>
            <a:pPr>
              <a:lnSpc>
                <a:spcPct val="90000"/>
              </a:lnSpc>
            </a:pPr>
            <a:r>
              <a:rPr lang="en-US" altLang="ko-KR" dirty="0">
                <a:latin typeface="Calibri" panose="020F0502020204030204" pitchFamily="34" charset="0"/>
                <a:ea typeface="Gulim" panose="020B0600000101010101" pitchFamily="34" charset="-127"/>
              </a:rPr>
              <a:t>The models generate a </a:t>
            </a:r>
            <a:r>
              <a:rPr lang="en-US" altLang="ko-KR" i="1" dirty="0">
                <a:solidFill>
                  <a:srgbClr val="009900"/>
                </a:solidFill>
                <a:latin typeface="Calibri" panose="020F0502020204030204" pitchFamily="34" charset="0"/>
                <a:ea typeface="Gulim" panose="020B0600000101010101" pitchFamily="34" charset="-127"/>
              </a:rPr>
              <a:t>distribution</a:t>
            </a:r>
            <a:r>
              <a:rPr lang="en-US" altLang="ko-KR" dirty="0">
                <a:latin typeface="Calibri" panose="020F0502020204030204" pitchFamily="34" charset="0"/>
                <a:ea typeface="Gulim" panose="020B0600000101010101" pitchFamily="34" charset="-127"/>
              </a:rPr>
              <a:t> over networks</a:t>
            </a:r>
          </a:p>
          <a:p>
            <a:pPr>
              <a:lnSpc>
                <a:spcPct val="90000"/>
              </a:lnSpc>
            </a:pPr>
            <a:r>
              <a:rPr lang="en-US" altLang="ko-KR" dirty="0">
                <a:latin typeface="Calibri" panose="020F0502020204030204" pitchFamily="34" charset="0"/>
                <a:ea typeface="Gulim" panose="020B0600000101010101" pitchFamily="34" charset="-127"/>
              </a:rPr>
              <a:t>Statements are always </a:t>
            </a:r>
            <a:r>
              <a:rPr lang="en-US" altLang="ko-KR" i="1" dirty="0">
                <a:solidFill>
                  <a:srgbClr val="009900"/>
                </a:solidFill>
                <a:latin typeface="Calibri" panose="020F0502020204030204" pitchFamily="34" charset="0"/>
                <a:ea typeface="Gulim" panose="020B0600000101010101" pitchFamily="34" charset="-127"/>
              </a:rPr>
              <a:t>statistical</a:t>
            </a:r>
            <a:r>
              <a:rPr lang="en-US" altLang="ko-KR" dirty="0">
                <a:latin typeface="Calibri" panose="020F0502020204030204" pitchFamily="34" charset="0"/>
                <a:ea typeface="Gulim" panose="020B0600000101010101" pitchFamily="34" charset="-127"/>
              </a:rPr>
              <a:t> in nature:</a:t>
            </a:r>
          </a:p>
          <a:p>
            <a:pPr lvl="1">
              <a:lnSpc>
                <a:spcPct val="90000"/>
              </a:lnSpc>
            </a:pPr>
            <a:r>
              <a:rPr lang="en-US" altLang="ko-KR" i="1" dirty="0">
                <a:solidFill>
                  <a:srgbClr val="009900"/>
                </a:solidFill>
                <a:latin typeface="Calibri" panose="020F0502020204030204" pitchFamily="34" charset="0"/>
                <a:ea typeface="Gulim" panose="020B0600000101010101" pitchFamily="34" charset="-127"/>
              </a:rPr>
              <a:t>with high probability</a:t>
            </a:r>
            <a:r>
              <a:rPr lang="en-US" altLang="ko-KR" dirty="0">
                <a:latin typeface="Calibri" panose="020F0502020204030204" pitchFamily="34" charset="0"/>
                <a:ea typeface="Gulim" panose="020B0600000101010101" pitchFamily="34" charset="-127"/>
              </a:rPr>
              <a:t>, diameter is small</a:t>
            </a:r>
          </a:p>
          <a:p>
            <a:pPr lvl="1">
              <a:lnSpc>
                <a:spcPct val="90000"/>
              </a:lnSpc>
            </a:pPr>
            <a:r>
              <a:rPr lang="en-US" altLang="ko-KR" dirty="0">
                <a:solidFill>
                  <a:srgbClr val="009900"/>
                </a:solidFill>
                <a:latin typeface="Calibri" panose="020F0502020204030204" pitchFamily="34" charset="0"/>
                <a:ea typeface="Gulim" panose="020B0600000101010101" pitchFamily="34" charset="-127"/>
              </a:rPr>
              <a:t>on average</a:t>
            </a:r>
            <a:r>
              <a:rPr lang="en-US" altLang="ko-KR" dirty="0">
                <a:latin typeface="Calibri" panose="020F0502020204030204" pitchFamily="34" charset="0"/>
                <a:ea typeface="Gulim" panose="020B0600000101010101" pitchFamily="34" charset="-127"/>
              </a:rPr>
              <a:t>, degree distribution has heavy tail</a:t>
            </a:r>
          </a:p>
          <a:p>
            <a:pPr>
              <a:lnSpc>
                <a:spcPct val="90000"/>
              </a:lnSpc>
            </a:pPr>
            <a:r>
              <a:rPr lang="en-US" altLang="ko-KR" dirty="0">
                <a:latin typeface="Calibri" panose="020F0502020204030204" pitchFamily="34" charset="0"/>
                <a:ea typeface="Gulim" panose="020B0600000101010101" pitchFamily="34" charset="-127"/>
              </a:rPr>
              <a:t>Thus, we’re going to need some basic statistics and probability theory</a:t>
            </a:r>
            <a:endParaRPr lang="ko-KR" altLang="en-US" dirty="0">
              <a:latin typeface="Calibri" panose="020F0502020204030204" pitchFamily="34" charset="0"/>
              <a:ea typeface="Gulim" panose="020B0600000101010101" pitchFamily="34" charset="-127"/>
            </a:endParaRPr>
          </a:p>
        </p:txBody>
      </p:sp>
    </p:spTree>
    <p:extLst>
      <p:ext uri="{BB962C8B-B14F-4D97-AF65-F5344CB8AC3E}">
        <p14:creationId xmlns:p14="http://schemas.microsoft.com/office/powerpoint/2010/main" val="2586753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Some Models of Network Generation</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39" y="1240256"/>
            <a:ext cx="10929685" cy="5370094"/>
          </a:xfrm>
        </p:spPr>
        <p:txBody>
          <a:bodyPr vert="horz" lIns="92075" tIns="46038" rIns="92075" bIns="46038" rtlCol="0">
            <a:noAutofit/>
          </a:bodyPr>
          <a:lstStyle/>
          <a:p>
            <a:pPr>
              <a:spcBef>
                <a:spcPts val="300"/>
              </a:spcBef>
            </a:pPr>
            <a:r>
              <a:rPr lang="en-US" altLang="ko-KR" sz="2200" b="1" i="1" dirty="0" err="1" smtClean="0">
                <a:latin typeface="Calibri" panose="020F0502020204030204" pitchFamily="34" charset="0"/>
                <a:ea typeface="Gulim" panose="020B0600000101010101" pitchFamily="34" charset="-127"/>
              </a:rPr>
              <a:t>Erdös-Rényi</a:t>
            </a:r>
            <a:r>
              <a:rPr lang="en-US" altLang="ko-KR" sz="2200" b="1" dirty="0" smtClean="0">
                <a:latin typeface="Calibri" panose="020F0502020204030204" pitchFamily="34" charset="0"/>
                <a:ea typeface="Gulim" panose="020B0600000101010101" pitchFamily="34" charset="-127"/>
              </a:rPr>
              <a:t> </a:t>
            </a:r>
            <a:r>
              <a:rPr lang="en-US" altLang="ko-KR" sz="2200" b="1" i="1" dirty="0">
                <a:latin typeface="Calibri" panose="020F0502020204030204" pitchFamily="34" charset="0"/>
                <a:ea typeface="Gulim" panose="020B0600000101010101" pitchFamily="34" charset="-127"/>
              </a:rPr>
              <a:t>Random graph model:</a:t>
            </a:r>
          </a:p>
          <a:p>
            <a:pPr lvl="1">
              <a:spcBef>
                <a:spcPts val="300"/>
              </a:spcBef>
            </a:pPr>
            <a:r>
              <a:rPr lang="en-US" altLang="ko-KR" sz="2200" dirty="0">
                <a:latin typeface="Calibri" panose="020F0502020204030204" pitchFamily="34" charset="0"/>
                <a:ea typeface="Gulim" panose="020B0600000101010101" pitchFamily="34" charset="-127"/>
              </a:rPr>
              <a:t>Gives few components and small diameter</a:t>
            </a:r>
          </a:p>
          <a:p>
            <a:pPr lvl="1">
              <a:spcBef>
                <a:spcPts val="300"/>
              </a:spcBef>
            </a:pPr>
            <a:r>
              <a:rPr lang="en-US" altLang="ko-KR" sz="2200" dirty="0">
                <a:latin typeface="Calibri" panose="020F0502020204030204" pitchFamily="34" charset="0"/>
                <a:ea typeface="Gulim" panose="020B0600000101010101" pitchFamily="34" charset="-127"/>
              </a:rPr>
              <a:t>does not give high clustering and heavy-tailed degree distributions</a:t>
            </a:r>
          </a:p>
          <a:p>
            <a:pPr lvl="1">
              <a:spcBef>
                <a:spcPts val="300"/>
              </a:spcBef>
            </a:pPr>
            <a:r>
              <a:rPr lang="en-US" altLang="ko-KR" sz="2200" dirty="0">
                <a:latin typeface="Calibri" panose="020F0502020204030204" pitchFamily="34" charset="0"/>
                <a:ea typeface="Gulim" panose="020B0600000101010101" pitchFamily="34" charset="-127"/>
              </a:rPr>
              <a:t>is the mathematically most well-studied and understood model</a:t>
            </a:r>
          </a:p>
          <a:p>
            <a:pPr>
              <a:spcBef>
                <a:spcPts val="300"/>
              </a:spcBef>
            </a:pPr>
            <a:r>
              <a:rPr lang="en-US" altLang="ko-KR" sz="2200" b="1" i="1" dirty="0">
                <a:latin typeface="Calibri" panose="020F0502020204030204" pitchFamily="34" charset="0"/>
                <a:ea typeface="Gulim" panose="020B0600000101010101" pitchFamily="34" charset="-127"/>
              </a:rPr>
              <a:t>Watts-</a:t>
            </a:r>
            <a:r>
              <a:rPr lang="en-US" altLang="ko-KR" sz="2200" b="1" i="1" dirty="0" err="1">
                <a:latin typeface="Calibri" panose="020F0502020204030204" pitchFamily="34" charset="0"/>
                <a:ea typeface="Gulim" panose="020B0600000101010101" pitchFamily="34" charset="-127"/>
              </a:rPr>
              <a:t>Strogatz</a:t>
            </a:r>
            <a:r>
              <a:rPr lang="en-US" altLang="ko-KR" sz="2200" b="1" i="1" dirty="0">
                <a:latin typeface="Calibri" panose="020F0502020204030204" pitchFamily="34" charset="0"/>
                <a:ea typeface="Gulim" panose="020B0600000101010101" pitchFamily="34" charset="-127"/>
              </a:rPr>
              <a:t> small world graph model:</a:t>
            </a:r>
          </a:p>
          <a:p>
            <a:pPr lvl="1">
              <a:spcBef>
                <a:spcPts val="300"/>
              </a:spcBef>
            </a:pPr>
            <a:r>
              <a:rPr lang="en-US" altLang="ko-KR" sz="2200" dirty="0">
                <a:latin typeface="Calibri" panose="020F0502020204030204" pitchFamily="34" charset="0"/>
                <a:ea typeface="Gulim" panose="020B0600000101010101" pitchFamily="34" charset="-127"/>
              </a:rPr>
              <a:t>gives few components, small diameter and high clustering</a:t>
            </a:r>
          </a:p>
          <a:p>
            <a:pPr lvl="1">
              <a:spcBef>
                <a:spcPts val="300"/>
              </a:spcBef>
            </a:pPr>
            <a:r>
              <a:rPr lang="en-US" altLang="ko-KR" sz="2200" dirty="0">
                <a:latin typeface="Calibri" panose="020F0502020204030204" pitchFamily="34" charset="0"/>
                <a:ea typeface="Gulim" panose="020B0600000101010101" pitchFamily="34" charset="-127"/>
              </a:rPr>
              <a:t>does not give heavy-tailed degree distributions</a:t>
            </a:r>
          </a:p>
          <a:p>
            <a:pPr>
              <a:spcBef>
                <a:spcPts val="300"/>
              </a:spcBef>
            </a:pPr>
            <a:r>
              <a:rPr lang="en-US" altLang="ko-KR" sz="2200" b="1" i="1" dirty="0" err="1">
                <a:latin typeface="Calibri" panose="020F0502020204030204" pitchFamily="34" charset="0"/>
                <a:ea typeface="Gulim" panose="020B0600000101010101" pitchFamily="34" charset="-127"/>
              </a:rPr>
              <a:t>Barabási</a:t>
            </a:r>
            <a:r>
              <a:rPr lang="en-US" altLang="ko-KR" sz="2200" b="1" i="1" dirty="0">
                <a:latin typeface="Calibri" panose="020F0502020204030204" pitchFamily="34" charset="0"/>
                <a:ea typeface="Gulim" panose="020B0600000101010101" pitchFamily="34" charset="-127"/>
              </a:rPr>
              <a:t>-Albert Scale-free model:</a:t>
            </a:r>
          </a:p>
          <a:p>
            <a:pPr lvl="1">
              <a:spcBef>
                <a:spcPts val="300"/>
              </a:spcBef>
            </a:pPr>
            <a:r>
              <a:rPr lang="en-US" altLang="ko-KR" sz="2200" dirty="0">
                <a:latin typeface="Calibri" panose="020F0502020204030204" pitchFamily="34" charset="0"/>
                <a:ea typeface="Gulim" panose="020B0600000101010101" pitchFamily="34" charset="-127"/>
              </a:rPr>
              <a:t>gives few components, small diameter and heavy-tailed distribution</a:t>
            </a:r>
          </a:p>
          <a:p>
            <a:pPr lvl="1">
              <a:spcBef>
                <a:spcPts val="300"/>
              </a:spcBef>
            </a:pPr>
            <a:r>
              <a:rPr lang="en-US" altLang="ko-KR" sz="2200" dirty="0">
                <a:latin typeface="Calibri" panose="020F0502020204030204" pitchFamily="34" charset="0"/>
                <a:ea typeface="Gulim" panose="020B0600000101010101" pitchFamily="34" charset="-127"/>
              </a:rPr>
              <a:t>does not give high clustering</a:t>
            </a:r>
          </a:p>
          <a:p>
            <a:pPr>
              <a:spcBef>
                <a:spcPts val="300"/>
              </a:spcBef>
            </a:pPr>
            <a:r>
              <a:rPr lang="en-US" altLang="ko-KR" sz="2200" i="1" dirty="0">
                <a:latin typeface="Calibri" panose="020F0502020204030204" pitchFamily="34" charset="0"/>
                <a:ea typeface="Gulim" panose="020B0600000101010101" pitchFamily="34" charset="-127"/>
              </a:rPr>
              <a:t>Hierarchical network:</a:t>
            </a:r>
          </a:p>
          <a:p>
            <a:pPr lvl="1">
              <a:spcBef>
                <a:spcPts val="300"/>
              </a:spcBef>
            </a:pPr>
            <a:r>
              <a:rPr lang="en-US" altLang="ko-KR" sz="2200" dirty="0">
                <a:latin typeface="Calibri" panose="020F0502020204030204" pitchFamily="34" charset="0"/>
                <a:ea typeface="Gulim" panose="020B0600000101010101" pitchFamily="34" charset="-127"/>
              </a:rPr>
              <a:t>few components, small diameter, high clustering, heavy-tailed</a:t>
            </a:r>
          </a:p>
          <a:p>
            <a:pPr>
              <a:spcBef>
                <a:spcPts val="300"/>
              </a:spcBef>
            </a:pPr>
            <a:r>
              <a:rPr lang="en-US" altLang="ko-KR" sz="2200" i="1" dirty="0">
                <a:latin typeface="Calibri" panose="020F0502020204030204" pitchFamily="34" charset="0"/>
                <a:ea typeface="Gulim" panose="020B0600000101010101" pitchFamily="34" charset="-127"/>
              </a:rPr>
              <a:t>Affiliation network:</a:t>
            </a:r>
          </a:p>
          <a:p>
            <a:pPr lvl="1">
              <a:spcBef>
                <a:spcPts val="300"/>
              </a:spcBef>
            </a:pPr>
            <a:r>
              <a:rPr lang="en-US" altLang="ko-KR" sz="2200" dirty="0">
                <a:latin typeface="Calibri" panose="020F0502020204030204" pitchFamily="34" charset="0"/>
                <a:ea typeface="Gulim" panose="020B0600000101010101" pitchFamily="34" charset="-127"/>
              </a:rPr>
              <a:t>models group-actor formation</a:t>
            </a:r>
            <a:endParaRPr lang="ko-KR" altLang="en-US" sz="2200" dirty="0">
              <a:latin typeface="Calibri" panose="020F0502020204030204" pitchFamily="34" charset="0"/>
              <a:ea typeface="Gulim" panose="020B0600000101010101" pitchFamily="34" charset="-127"/>
            </a:endParaRPr>
          </a:p>
        </p:txBody>
      </p:sp>
    </p:spTree>
    <p:extLst>
      <p:ext uri="{BB962C8B-B14F-4D97-AF65-F5344CB8AC3E}">
        <p14:creationId xmlns:p14="http://schemas.microsoft.com/office/powerpoint/2010/main" val="4267503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err="1">
                <a:effectLst>
                  <a:outerShdw blurRad="38100" dist="38100" dir="2700000" algn="tl">
                    <a:srgbClr val="C0C0C0"/>
                  </a:outerShdw>
                </a:effectLst>
                <a:ea typeface="Gulim" pitchFamily="34" charset="-127"/>
              </a:rPr>
              <a:t>Erdös-Rényi</a:t>
            </a:r>
            <a:r>
              <a:rPr lang="en-US" altLang="ko-KR" sz="4000" dirty="0">
                <a:effectLst>
                  <a:outerShdw blurRad="38100" dist="38100" dir="2700000" algn="tl">
                    <a:srgbClr val="C0C0C0"/>
                  </a:outerShdw>
                </a:effectLst>
                <a:ea typeface="Gulim" pitchFamily="34" charset="-127"/>
              </a:rPr>
              <a:t> (ER) Random Graph Model</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489325" y="1135480"/>
            <a:ext cx="9577868" cy="5449958"/>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A </a:t>
            </a:r>
            <a:r>
              <a:rPr lang="en-US" altLang="ko-KR" dirty="0">
                <a:latin typeface="Calibri" panose="020F0502020204030204" pitchFamily="34" charset="0"/>
                <a:ea typeface="Gulim" panose="020B0600000101010101" pitchFamily="34" charset="-127"/>
              </a:rPr>
              <a:t>random graph is obtained by starting with a set of </a:t>
            </a:r>
            <a:r>
              <a:rPr lang="en-US" altLang="ko-KR" i="1" dirty="0">
                <a:latin typeface="Calibri" panose="020F0502020204030204" pitchFamily="34" charset="0"/>
                <a:ea typeface="Gulim" panose="020B0600000101010101" pitchFamily="34" charset="-127"/>
              </a:rPr>
              <a:t>N</a:t>
            </a:r>
            <a:r>
              <a:rPr lang="en-US" altLang="ko-KR" dirty="0">
                <a:latin typeface="Calibri" panose="020F0502020204030204" pitchFamily="34" charset="0"/>
                <a:ea typeface="Gulim" panose="020B0600000101010101" pitchFamily="34" charset="-127"/>
              </a:rPr>
              <a:t> vertices and adding edges between them at random</a:t>
            </a:r>
          </a:p>
          <a:p>
            <a:r>
              <a:rPr lang="en-US" altLang="ko-KR" dirty="0" smtClean="0">
                <a:latin typeface="Calibri" panose="020F0502020204030204" pitchFamily="34" charset="0"/>
                <a:ea typeface="Gulim" panose="020B0600000101010101" pitchFamily="34" charset="-127"/>
              </a:rPr>
              <a:t>Different </a:t>
            </a:r>
            <a:r>
              <a:rPr lang="en-US" altLang="ko-KR" i="1" dirty="0" smtClean="0">
                <a:latin typeface="Calibri" panose="020F0502020204030204" pitchFamily="34" charset="0"/>
                <a:ea typeface="Gulim" panose="020B0600000101010101" pitchFamily="34" charset="-127"/>
              </a:rPr>
              <a:t>random graph models</a:t>
            </a:r>
            <a:r>
              <a:rPr lang="en-US" altLang="ko-KR" dirty="0" smtClean="0">
                <a:latin typeface="Calibri" panose="020F0502020204030204" pitchFamily="34" charset="0"/>
                <a:ea typeface="Gulim" panose="020B0600000101010101" pitchFamily="34" charset="-127"/>
              </a:rPr>
              <a:t> produce different </a:t>
            </a:r>
            <a:r>
              <a:rPr lang="en-US" altLang="ko-KR" i="1" dirty="0" smtClean="0">
                <a:latin typeface="Calibri" panose="020F0502020204030204" pitchFamily="34" charset="0"/>
                <a:ea typeface="Gulim" panose="020B0600000101010101" pitchFamily="34" charset="-127"/>
              </a:rPr>
              <a:t>probability distributions</a:t>
            </a:r>
            <a:r>
              <a:rPr lang="en-US" altLang="ko-KR" dirty="0" smtClean="0">
                <a:latin typeface="Calibri" panose="020F0502020204030204" pitchFamily="34" charset="0"/>
                <a:ea typeface="Gulim" panose="020B0600000101010101" pitchFamily="34" charset="-127"/>
              </a:rPr>
              <a:t> on graphs</a:t>
            </a:r>
          </a:p>
          <a:p>
            <a:r>
              <a:rPr lang="en-US" altLang="ko-KR" dirty="0" smtClean="0">
                <a:latin typeface="Calibri" panose="020F0502020204030204" pitchFamily="34" charset="0"/>
                <a:ea typeface="Gulim" panose="020B0600000101010101" pitchFamily="34" charset="-127"/>
              </a:rPr>
              <a:t>Most </a:t>
            </a:r>
            <a:r>
              <a:rPr lang="en-US" altLang="ko-KR" dirty="0">
                <a:latin typeface="Calibri" panose="020F0502020204030204" pitchFamily="34" charset="0"/>
                <a:ea typeface="Gulim" panose="020B0600000101010101" pitchFamily="34" charset="-127"/>
              </a:rPr>
              <a:t>commonly studied is the </a:t>
            </a:r>
            <a:r>
              <a:rPr lang="en-US" altLang="ko-KR" b="1" i="1" dirty="0" err="1">
                <a:latin typeface="Calibri" panose="020F0502020204030204" pitchFamily="34" charset="0"/>
                <a:ea typeface="Gulim" panose="020B0600000101010101" pitchFamily="34" charset="-127"/>
              </a:rPr>
              <a:t>Erdős</a:t>
            </a:r>
            <a:r>
              <a:rPr lang="en-US" altLang="ko-KR" b="1" i="1" dirty="0">
                <a:latin typeface="Calibri" panose="020F0502020204030204" pitchFamily="34" charset="0"/>
                <a:ea typeface="Gulim" panose="020B0600000101010101" pitchFamily="34" charset="-127"/>
              </a:rPr>
              <a:t>–</a:t>
            </a:r>
            <a:r>
              <a:rPr lang="en-US" altLang="ko-KR" b="1" i="1" dirty="0" err="1">
                <a:latin typeface="Calibri" panose="020F0502020204030204" pitchFamily="34" charset="0"/>
                <a:ea typeface="Gulim" panose="020B0600000101010101" pitchFamily="34" charset="-127"/>
              </a:rPr>
              <a:t>Rényi</a:t>
            </a:r>
            <a:r>
              <a:rPr lang="en-US" altLang="ko-KR" b="1" i="1" dirty="0">
                <a:latin typeface="Calibri" panose="020F0502020204030204" pitchFamily="34" charset="0"/>
                <a:ea typeface="Gulim" panose="020B0600000101010101" pitchFamily="34" charset="-127"/>
              </a:rPr>
              <a:t> model</a:t>
            </a:r>
            <a:r>
              <a:rPr lang="en-US" altLang="ko-KR" dirty="0">
                <a:latin typeface="Calibri" panose="020F0502020204030204" pitchFamily="34" charset="0"/>
                <a:ea typeface="Gulim" panose="020B0600000101010101" pitchFamily="34" charset="-127"/>
              </a:rPr>
              <a:t>, denoted </a:t>
            </a:r>
            <a:r>
              <a:rPr lang="en-US" altLang="ko-KR" i="1" dirty="0">
                <a:latin typeface="Calibri" panose="020F0502020204030204" pitchFamily="34" charset="0"/>
                <a:ea typeface="Gulim" panose="020B0600000101010101" pitchFamily="34" charset="-127"/>
              </a:rPr>
              <a:t>G</a:t>
            </a:r>
            <a:r>
              <a:rPr lang="en-US" altLang="ko-KR" dirty="0">
                <a:latin typeface="Calibri" panose="020F0502020204030204" pitchFamily="34" charset="0"/>
                <a:ea typeface="Gulim" panose="020B0600000101010101" pitchFamily="34" charset="-127"/>
              </a:rPr>
              <a:t>(</a:t>
            </a:r>
            <a:r>
              <a:rPr lang="en-US" altLang="ko-KR" i="1" dirty="0">
                <a:latin typeface="Calibri" panose="020F0502020204030204" pitchFamily="34" charset="0"/>
                <a:ea typeface="Gulim" panose="020B0600000101010101" pitchFamily="34" charset="-127"/>
              </a:rPr>
              <a:t>N, p</a:t>
            </a:r>
            <a:r>
              <a:rPr lang="en-US" altLang="ko-KR" dirty="0" smtClean="0">
                <a:latin typeface="Calibri" panose="020F0502020204030204" pitchFamily="34" charset="0"/>
                <a:ea typeface="Gulim" panose="020B0600000101010101" pitchFamily="34" charset="-127"/>
              </a:rPr>
              <a:t>), in </a:t>
            </a:r>
            <a:r>
              <a:rPr lang="en-US" altLang="ko-KR" dirty="0">
                <a:latin typeface="Calibri" panose="020F0502020204030204" pitchFamily="34" charset="0"/>
                <a:ea typeface="Gulim" panose="020B0600000101010101" pitchFamily="34" charset="-127"/>
              </a:rPr>
              <a:t>which </a:t>
            </a:r>
            <a:r>
              <a:rPr lang="en-US" altLang="ko-KR" b="1" dirty="0">
                <a:latin typeface="Calibri" panose="020F0502020204030204" pitchFamily="34" charset="0"/>
                <a:ea typeface="Gulim" panose="020B0600000101010101" pitchFamily="34" charset="-127"/>
              </a:rPr>
              <a:t>every possible edge occurs independently with probability </a:t>
            </a:r>
            <a:r>
              <a:rPr lang="en-US" altLang="ko-KR" b="1" i="1" dirty="0">
                <a:latin typeface="Calibri" panose="020F0502020204030204" pitchFamily="34" charset="0"/>
                <a:ea typeface="Gulim" panose="020B0600000101010101" pitchFamily="34" charset="-127"/>
              </a:rPr>
              <a:t>p</a:t>
            </a:r>
          </a:p>
          <a:p>
            <a:pPr lvl="1"/>
            <a:r>
              <a:rPr lang="en-US" altLang="ko-KR" i="1" dirty="0">
                <a:latin typeface="Calibri" panose="020F0502020204030204" pitchFamily="34" charset="0"/>
                <a:ea typeface="Gulim" panose="020B0600000101010101" pitchFamily="34" charset="-127"/>
              </a:rPr>
              <a:t>G</a:t>
            </a:r>
            <a:r>
              <a:rPr lang="en-US" altLang="ko-KR" dirty="0">
                <a:latin typeface="Calibri" panose="020F0502020204030204" pitchFamily="34" charset="0"/>
                <a:ea typeface="Gulim" panose="020B0600000101010101" pitchFamily="34" charset="-127"/>
              </a:rPr>
              <a:t>(</a:t>
            </a:r>
            <a:r>
              <a:rPr lang="en-US" altLang="ko-KR" i="1" dirty="0">
                <a:latin typeface="Calibri" panose="020F0502020204030204" pitchFamily="34" charset="0"/>
                <a:ea typeface="Gulim" panose="020B0600000101010101" pitchFamily="34" charset="-127"/>
              </a:rPr>
              <a:t>N, p</a:t>
            </a:r>
            <a:r>
              <a:rPr lang="en-US" altLang="ko-KR" dirty="0" smtClean="0">
                <a:latin typeface="Calibri" panose="020F0502020204030204" pitchFamily="34" charset="0"/>
                <a:ea typeface="Gulim" panose="020B0600000101010101" pitchFamily="34" charset="-127"/>
              </a:rPr>
              <a:t>): a network of </a:t>
            </a:r>
            <a:r>
              <a:rPr lang="en-US" altLang="ko-KR" b="1" dirty="0" smtClean="0">
                <a:latin typeface="Calibri" panose="020F0502020204030204" pitchFamily="34" charset="0"/>
                <a:ea typeface="Gulim" panose="020B0600000101010101" pitchFamily="34" charset="-127"/>
              </a:rPr>
              <a:t>N</a:t>
            </a:r>
            <a:r>
              <a:rPr lang="en-US" altLang="ko-KR" dirty="0" smtClean="0">
                <a:latin typeface="Calibri" panose="020F0502020204030204" pitchFamily="34" charset="0"/>
                <a:ea typeface="Gulim" panose="020B0600000101010101" pitchFamily="34" charset="-127"/>
              </a:rPr>
              <a:t> nodes, each node pair is connected with probability of </a:t>
            </a:r>
            <a:r>
              <a:rPr lang="en-US" altLang="ko-KR" i="1" dirty="0" smtClean="0">
                <a:latin typeface="Calibri" panose="020F0502020204030204" pitchFamily="34" charset="0"/>
                <a:ea typeface="Gulim" panose="020B0600000101010101" pitchFamily="34" charset="-127"/>
              </a:rPr>
              <a:t>p</a:t>
            </a:r>
          </a:p>
          <a:p>
            <a:pPr lvl="2"/>
            <a:r>
              <a:rPr lang="en-US" altLang="ko-KR" dirty="0" smtClean="0">
                <a:latin typeface="Calibri" panose="020F0502020204030204" pitchFamily="34" charset="0"/>
                <a:ea typeface="Gulim" panose="020B0600000101010101" pitchFamily="34" charset="-127"/>
              </a:rPr>
              <a:t>Paul </a:t>
            </a:r>
            <a:r>
              <a:rPr lang="en-US" altLang="ko-KR" dirty="0" err="1">
                <a:latin typeface="Calibri" panose="020F0502020204030204" pitchFamily="34" charset="0"/>
                <a:ea typeface="Gulim" panose="020B0600000101010101" pitchFamily="34" charset="-127"/>
              </a:rPr>
              <a:t>Erdős</a:t>
            </a:r>
            <a:r>
              <a:rPr lang="en-US" altLang="ko-KR" dirty="0">
                <a:latin typeface="Calibri" panose="020F0502020204030204" pitchFamily="34" charset="0"/>
                <a:ea typeface="Gulim" panose="020B0600000101010101" pitchFamily="34" charset="-127"/>
              </a:rPr>
              <a:t> and </a:t>
            </a:r>
            <a:r>
              <a:rPr lang="en-US" altLang="ko-KR" dirty="0" err="1">
                <a:latin typeface="Calibri" panose="020F0502020204030204" pitchFamily="34" charset="0"/>
                <a:ea typeface="Gulim" panose="020B0600000101010101" pitchFamily="34" charset="-127"/>
              </a:rPr>
              <a:t>Alfréd</a:t>
            </a:r>
            <a:r>
              <a:rPr lang="en-US" altLang="ko-KR" dirty="0">
                <a:latin typeface="Calibri" panose="020F0502020204030204" pitchFamily="34" charset="0"/>
                <a:ea typeface="Gulim" panose="020B0600000101010101" pitchFamily="34" charset="-127"/>
              </a:rPr>
              <a:t> </a:t>
            </a:r>
            <a:r>
              <a:rPr lang="en-US" altLang="ko-KR" dirty="0" err="1" smtClean="0">
                <a:latin typeface="Calibri" panose="020F0502020204030204" pitchFamily="34" charset="0"/>
                <a:ea typeface="Gulim" panose="020B0600000101010101" pitchFamily="34" charset="-127"/>
              </a:rPr>
              <a:t>Rényi</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On Random Graphs” </a:t>
            </a:r>
            <a:r>
              <a:rPr lang="en-US" altLang="ko-KR" dirty="0" smtClean="0">
                <a:latin typeface="Calibri" panose="020F0502020204030204" pitchFamily="34" charset="0"/>
                <a:ea typeface="Gulim" panose="020B0600000101010101" pitchFamily="34" charset="-127"/>
              </a:rPr>
              <a:t>(1959)</a:t>
            </a:r>
          </a:p>
          <a:p>
            <a:pPr lvl="2"/>
            <a:r>
              <a:rPr lang="en-US" altLang="ko-KR" dirty="0" smtClean="0">
                <a:latin typeface="Calibri" panose="020F0502020204030204" pitchFamily="34" charset="0"/>
                <a:ea typeface="Gulim" panose="020B0600000101010101" pitchFamily="34" charset="-127"/>
              </a:rPr>
              <a:t>E. N. Gilbert</a:t>
            </a:r>
            <a:r>
              <a:rPr lang="en-US" altLang="ko-KR" dirty="0">
                <a:latin typeface="Calibri" panose="020F0502020204030204" pitchFamily="34" charset="0"/>
                <a:ea typeface="Gulim" panose="020B0600000101010101" pitchFamily="34" charset="-127"/>
              </a:rPr>
              <a:t>: </a:t>
            </a:r>
            <a:r>
              <a:rPr lang="en-US" altLang="ko-KR" dirty="0" smtClean="0">
                <a:latin typeface="Calibri" panose="020F0502020204030204" pitchFamily="34" charset="0"/>
                <a:ea typeface="Gulim" panose="020B0600000101010101" pitchFamily="34" charset="-127"/>
              </a:rPr>
              <a:t>“Random </a:t>
            </a:r>
            <a:r>
              <a:rPr lang="en-US" altLang="ko-KR" dirty="0">
                <a:latin typeface="Calibri" panose="020F0502020204030204" pitchFamily="34" charset="0"/>
                <a:ea typeface="Gulim" panose="020B0600000101010101" pitchFamily="34" charset="-127"/>
              </a:rPr>
              <a:t>Graphs” (1959</a:t>
            </a:r>
            <a:r>
              <a:rPr lang="en-US" altLang="ko-KR" dirty="0" smtClean="0">
                <a:latin typeface="Calibri" panose="020F0502020204030204" pitchFamily="34" charset="0"/>
                <a:ea typeface="Gulim" panose="020B0600000101010101" pitchFamily="34" charset="-127"/>
              </a:rPr>
              <a:t>) (proposed independently)</a:t>
            </a:r>
            <a:endParaRPr lang="en-US" altLang="ko-KR" dirty="0">
              <a:latin typeface="Calibri" panose="020F0502020204030204" pitchFamily="34" charset="0"/>
              <a:ea typeface="Gulim" panose="020B0600000101010101" pitchFamily="34" charset="-127"/>
            </a:endParaRPr>
          </a:p>
          <a:p>
            <a:pPr lvl="1"/>
            <a:r>
              <a:rPr lang="en-US" altLang="ko-KR" dirty="0" smtClean="0">
                <a:latin typeface="Calibri" panose="020F0502020204030204" pitchFamily="34" charset="0"/>
                <a:ea typeface="Gulim" panose="020B0600000101010101" pitchFamily="34" charset="-127"/>
              </a:rPr>
              <a:t>Usually, </a:t>
            </a:r>
            <a:r>
              <a:rPr lang="en-US" altLang="ko-KR" i="1" dirty="0">
                <a:solidFill>
                  <a:srgbClr val="009900"/>
                </a:solidFill>
                <a:latin typeface="Calibri" panose="020F0502020204030204" pitchFamily="34" charset="0"/>
                <a:ea typeface="Gulim" panose="020B0600000101010101" pitchFamily="34" charset="-127"/>
              </a:rPr>
              <a:t>N is large </a:t>
            </a:r>
            <a:r>
              <a:rPr lang="en-US" altLang="ko-KR" dirty="0" smtClean="0">
                <a:latin typeface="Calibri" panose="020F0502020204030204" pitchFamily="34" charset="0"/>
                <a:ea typeface="Gulim" panose="020B0600000101010101" pitchFamily="34" charset="-127"/>
              </a:rPr>
              <a:t>and </a:t>
            </a:r>
            <a:r>
              <a:rPr lang="en-US" altLang="ko-KR" i="1" dirty="0" smtClean="0">
                <a:solidFill>
                  <a:srgbClr val="009900"/>
                </a:solidFill>
                <a:latin typeface="Calibri" panose="020F0502020204030204" pitchFamily="34" charset="0"/>
                <a:ea typeface="Gulim" panose="020B0600000101010101" pitchFamily="34" charset="-127"/>
              </a:rPr>
              <a:t>p </a:t>
            </a:r>
            <a:r>
              <a:rPr lang="en-US" altLang="ko-KR" i="1" dirty="0">
                <a:solidFill>
                  <a:srgbClr val="009900"/>
                </a:solidFill>
                <a:latin typeface="Calibri" panose="020F0502020204030204" pitchFamily="34" charset="0"/>
                <a:ea typeface="Gulim" panose="020B0600000101010101" pitchFamily="34" charset="-127"/>
              </a:rPr>
              <a:t>~ </a:t>
            </a:r>
            <a:r>
              <a:rPr lang="en-US" altLang="ko-KR" i="1" dirty="0" smtClean="0">
                <a:solidFill>
                  <a:srgbClr val="009900"/>
                </a:solidFill>
                <a:latin typeface="Calibri" panose="020F0502020204030204" pitchFamily="34" charset="0"/>
                <a:ea typeface="Gulim" panose="020B0600000101010101" pitchFamily="34" charset="-127"/>
              </a:rPr>
              <a:t>1/N</a:t>
            </a:r>
            <a:endParaRPr lang="en-US" altLang="ko-KR" i="1" dirty="0" smtClean="0">
              <a:latin typeface="Calibri" panose="020F0502020204030204" pitchFamily="34" charset="0"/>
              <a:ea typeface="Gulim" panose="020B0600000101010101" pitchFamily="34" charset="-127"/>
            </a:endParaRPr>
          </a:p>
          <a:p>
            <a:pPr lvl="2"/>
            <a:r>
              <a:rPr lang="en-US" altLang="ko-KR" dirty="0" smtClean="0">
                <a:latin typeface="Calibri" panose="020F0502020204030204" pitchFamily="34" charset="0"/>
                <a:ea typeface="Gulim" panose="020B0600000101010101" pitchFamily="34" charset="-127"/>
              </a:rPr>
              <a:t>Choices:</a:t>
            </a:r>
            <a:r>
              <a:rPr lang="en-US" altLang="ko-KR" dirty="0">
                <a:latin typeface="Calibri" panose="020F0502020204030204" pitchFamily="34" charset="0"/>
                <a:ea typeface="Gulim" panose="020B0600000101010101" pitchFamily="34" charset="-127"/>
              </a:rPr>
              <a:t> </a:t>
            </a:r>
            <a:r>
              <a:rPr lang="en-US" altLang="ko-KR" dirty="0" smtClean="0">
                <a:latin typeface="Calibri" panose="020F0502020204030204" pitchFamily="34" charset="0"/>
                <a:ea typeface="Gulim" panose="020B0600000101010101" pitchFamily="34" charset="-127"/>
              </a:rPr>
              <a:t>p </a:t>
            </a:r>
            <a:r>
              <a:rPr lang="en-US" altLang="ko-KR" dirty="0">
                <a:latin typeface="Calibri" panose="020F0502020204030204" pitchFamily="34" charset="0"/>
                <a:ea typeface="Gulim" panose="020B0600000101010101" pitchFamily="34" charset="-127"/>
              </a:rPr>
              <a:t>= 1/2N, </a:t>
            </a:r>
            <a:r>
              <a:rPr lang="en-US" altLang="ko-KR" dirty="0" smtClean="0">
                <a:latin typeface="Calibri" panose="020F0502020204030204" pitchFamily="34" charset="0"/>
                <a:ea typeface="Gulim" panose="020B0600000101010101" pitchFamily="34" charset="-127"/>
              </a:rPr>
              <a:t>p = 1/N, p </a:t>
            </a:r>
            <a:r>
              <a:rPr lang="en-US" altLang="ko-KR" dirty="0">
                <a:latin typeface="Calibri" panose="020F0502020204030204" pitchFamily="34" charset="0"/>
                <a:ea typeface="Gulim" panose="020B0600000101010101" pitchFamily="34" charset="-127"/>
              </a:rPr>
              <a:t>= 2/N, p  = 10/N, p = log(N)/N, etc</a:t>
            </a:r>
            <a:r>
              <a:rPr lang="en-US" altLang="ko-KR" dirty="0" smtClean="0">
                <a:latin typeface="Calibri" panose="020F0502020204030204" pitchFamily="34" charset="0"/>
                <a:ea typeface="Gulim" panose="020B0600000101010101" pitchFamily="34" charset="-127"/>
              </a:rPr>
              <a:t>.</a:t>
            </a:r>
          </a:p>
          <a:p>
            <a:r>
              <a:rPr lang="en-US" altLang="ko-KR" dirty="0" smtClean="0">
                <a:latin typeface="Calibri" panose="020F0502020204030204" pitchFamily="34" charset="0"/>
                <a:ea typeface="Gulim" panose="020B0600000101010101" pitchFamily="34" charset="-127"/>
              </a:rPr>
              <a:t>An alternative model: </a:t>
            </a:r>
            <a:r>
              <a:rPr lang="en-US" altLang="ko-KR" i="1" dirty="0">
                <a:latin typeface="Calibri" panose="020F0502020204030204" pitchFamily="34" charset="0"/>
                <a:ea typeface="Gulim" panose="020B0600000101010101" pitchFamily="34" charset="-127"/>
              </a:rPr>
              <a:t>G</a:t>
            </a:r>
            <a:r>
              <a:rPr lang="en-US" altLang="ko-KR" dirty="0">
                <a:latin typeface="Calibri" panose="020F0502020204030204" pitchFamily="34" charset="0"/>
                <a:ea typeface="Gulim" panose="020B0600000101010101" pitchFamily="34" charset="-127"/>
              </a:rPr>
              <a:t>(</a:t>
            </a:r>
            <a:r>
              <a:rPr lang="en-US" altLang="ko-KR" i="1" dirty="0">
                <a:latin typeface="Calibri" panose="020F0502020204030204" pitchFamily="34" charset="0"/>
                <a:ea typeface="Gulim" panose="020B0600000101010101" pitchFamily="34" charset="-127"/>
              </a:rPr>
              <a:t>N, </a:t>
            </a:r>
            <a:r>
              <a:rPr lang="en-US" altLang="ko-KR" i="1" dirty="0" smtClean="0">
                <a:latin typeface="Calibri" panose="020F0502020204030204" pitchFamily="34" charset="0"/>
                <a:ea typeface="Gulim" panose="020B0600000101010101" pitchFamily="34" charset="-127"/>
              </a:rPr>
              <a:t>L</a:t>
            </a:r>
            <a:r>
              <a:rPr lang="en-US" altLang="ko-KR" dirty="0" smtClean="0">
                <a:latin typeface="Calibri" panose="020F0502020204030204" pitchFamily="34" charset="0"/>
                <a:ea typeface="Gulim" panose="020B0600000101010101" pitchFamily="34" charset="-127"/>
              </a:rPr>
              <a:t>), L: a fixed total # of edges, placed randomly </a:t>
            </a:r>
          </a:p>
        </p:txBody>
      </p:sp>
      <p:pic>
        <p:nvPicPr>
          <p:cNvPr id="4" name="Picture 3" descr="erd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7193" y="1135480"/>
            <a:ext cx="17065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699916" y="2923750"/>
            <a:ext cx="2441117" cy="523220"/>
          </a:xfrm>
          <a:prstGeom prst="rect">
            <a:avLst/>
          </a:prstGeom>
        </p:spPr>
        <p:txBody>
          <a:bodyPr wrap="none">
            <a:spAutoFit/>
          </a:bodyPr>
          <a:lstStyle/>
          <a:p>
            <a:pPr defTabSz="914400" eaLnBrk="0" fontAlgn="base" hangingPunct="0">
              <a:spcBef>
                <a:spcPct val="50000"/>
              </a:spcBef>
              <a:spcAft>
                <a:spcPct val="0"/>
              </a:spcAft>
              <a:defRPr/>
            </a:pPr>
            <a:r>
              <a:rPr lang="en-US" altLang="ko-KR" dirty="0" err="1">
                <a:effectLst>
                  <a:outerShdw blurRad="38100" dist="38100" dir="2700000" algn="tl">
                    <a:srgbClr val="C0C0C0"/>
                  </a:outerShdw>
                </a:effectLst>
                <a:ea typeface="Gulim" pitchFamily="34" charset="-127"/>
              </a:rPr>
              <a:t>Pál</a:t>
            </a:r>
            <a:r>
              <a:rPr lang="en-US" altLang="ko-KR" dirty="0">
                <a:effectLst>
                  <a:outerShdw blurRad="38100" dist="38100" dir="2700000" algn="tl">
                    <a:srgbClr val="C0C0C0"/>
                  </a:outerShdw>
                </a:effectLst>
                <a:ea typeface="Gulim" pitchFamily="34" charset="-127"/>
              </a:rPr>
              <a:t> </a:t>
            </a:r>
            <a:r>
              <a:rPr lang="en-US" altLang="ko-KR" dirty="0" err="1">
                <a:effectLst>
                  <a:outerShdw blurRad="38100" dist="38100" dir="2700000" algn="tl">
                    <a:srgbClr val="C0C0C0"/>
                  </a:outerShdw>
                </a:effectLst>
                <a:ea typeface="Gulim" pitchFamily="34" charset="-127"/>
              </a:rPr>
              <a:t>Erdös</a:t>
            </a:r>
            <a:r>
              <a:rPr lang="en-US" altLang="ko-KR" sz="2800" dirty="0">
                <a:effectLst>
                  <a:outerShdw blurRad="38100" dist="38100" dir="2700000" algn="tl">
                    <a:srgbClr val="C0C0C0"/>
                  </a:outerShdw>
                </a:effectLst>
                <a:ea typeface="Gulim" pitchFamily="34" charset="-127"/>
              </a:rPr>
              <a:t> </a:t>
            </a:r>
            <a:r>
              <a:rPr lang="en-US" altLang="ko-KR" sz="2000" dirty="0">
                <a:ea typeface="Gulim" pitchFamily="34" charset="-127"/>
              </a:rPr>
              <a:t>(1913-1996)</a:t>
            </a:r>
          </a:p>
        </p:txBody>
      </p:sp>
      <p:graphicFrame>
        <p:nvGraphicFramePr>
          <p:cNvPr id="9" name="Object 19"/>
          <p:cNvGraphicFramePr>
            <a:graphicFrameLocks noChangeAspect="1"/>
          </p:cNvGraphicFramePr>
          <p:nvPr>
            <p:extLst>
              <p:ext uri="{D42A27DB-BD31-4B8C-83A1-F6EECF244321}">
                <p14:modId xmlns:p14="http://schemas.microsoft.com/office/powerpoint/2010/main" val="2375463990"/>
              </p:ext>
            </p:extLst>
          </p:nvPr>
        </p:nvGraphicFramePr>
        <p:xfrm>
          <a:off x="10235140" y="3539875"/>
          <a:ext cx="1424279" cy="791505"/>
        </p:xfrm>
        <a:graphic>
          <a:graphicData uri="http://schemas.openxmlformats.org/presentationml/2006/ole">
            <mc:AlternateContent xmlns:mc="http://schemas.openxmlformats.org/markup-compatibility/2006">
              <mc:Choice xmlns:v="urn:schemas-microsoft-com:vml" Requires="v">
                <p:oleObj spid="_x0000_s19489" name="Clip" r:id="rId5" imgW="4740275" imgH="2225675" progId="MS_ClipArt_Gallery.2">
                  <p:embed/>
                </p:oleObj>
              </mc:Choice>
              <mc:Fallback>
                <p:oleObj name="Clip" r:id="rId5" imgW="4740275" imgH="2225675"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5140" y="3539875"/>
                        <a:ext cx="1424279" cy="79150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17143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egree Distribution is Independent of the Network Size."/>
          <p:cNvPicPr/>
          <p:nvPr/>
        </p:nvPicPr>
        <p:blipFill>
          <a:blip r:link="rId3">
            <a:extLst>
              <a:ext uri="{28A0092B-C50C-407E-A947-70E740481C1C}">
                <a14:useLocalDpi xmlns:a14="http://schemas.microsoft.com/office/drawing/2010/main" val="0"/>
              </a:ext>
            </a:extLst>
          </a:blip>
          <a:srcRect/>
          <a:stretch>
            <a:fillRect/>
          </a:stretch>
        </p:blipFill>
        <p:spPr bwMode="auto">
          <a:xfrm>
            <a:off x="454155" y="4009749"/>
            <a:ext cx="4098910" cy="2859095"/>
          </a:xfrm>
          <a:prstGeom prst="rect">
            <a:avLst/>
          </a:prstGeom>
          <a:noFill/>
          <a:ln>
            <a:noFill/>
          </a:ln>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smtClean="0">
                <a:effectLst>
                  <a:outerShdw blurRad="38100" dist="38100" dir="2700000" algn="tl">
                    <a:srgbClr val="C0C0C0"/>
                  </a:outerShdw>
                </a:effectLst>
                <a:ea typeface="Gulim" pitchFamily="34" charset="-127"/>
              </a:rPr>
              <a:t>Degree Distribution of Random Graphs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39" y="1135481"/>
            <a:ext cx="10712075" cy="605746"/>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The degree distribution of a random (small) network follows binomial distribution:</a:t>
            </a:r>
            <a:endParaRPr lang="en-US" altLang="ko-KR" b="1" i="1" dirty="0">
              <a:latin typeface="Calibri" panose="020F0502020204030204" pitchFamily="34" charset="0"/>
              <a:ea typeface="Gulim" panose="020B0600000101010101" pitchFamily="34" charset="-127"/>
            </a:endParaRPr>
          </a:p>
          <a:p>
            <a:pPr lvl="2"/>
            <a:r>
              <a:rPr lang="en-US" altLang="ko-KR" dirty="0" smtClean="0">
                <a:latin typeface="Calibri" panose="020F0502020204030204" pitchFamily="34" charset="0"/>
                <a:ea typeface="Gulim" panose="020B0600000101010101" pitchFamily="34" charset="-127"/>
              </a:rPr>
              <a:t> </a:t>
            </a:r>
          </a:p>
          <a:p>
            <a:pPr lvl="1"/>
            <a:endParaRPr lang="en-US" altLang="ko-KR" dirty="0" smtClean="0">
              <a:latin typeface="Calibri" panose="020F0502020204030204" pitchFamily="34" charset="0"/>
              <a:ea typeface="Gulim" panose="020B0600000101010101" pitchFamily="34" charset="-127"/>
            </a:endParaRPr>
          </a:p>
          <a:p>
            <a:pPr lvl="1"/>
            <a:endParaRPr lang="en-US" altLang="ko-KR" dirty="0" smtClean="0">
              <a:latin typeface="Calibri" panose="020F0502020204030204" pitchFamily="34" charset="0"/>
              <a:ea typeface="Gulim" panose="020B0600000101010101" pitchFamily="34" charset="-127"/>
            </a:endParaRPr>
          </a:p>
        </p:txBody>
      </p:sp>
      <p:pic>
        <p:nvPicPr>
          <p:cNvPr id="4" name="Picture 3" descr="Random Networks are Truly Random."/>
          <p:cNvPicPr/>
          <p:nvPr/>
        </p:nvPicPr>
        <p:blipFill>
          <a:blip r:link="rId4">
            <a:extLst>
              <a:ext uri="{28A0092B-C50C-407E-A947-70E740481C1C}">
                <a14:useLocalDpi xmlns:a14="http://schemas.microsoft.com/office/drawing/2010/main" val="0"/>
              </a:ext>
            </a:extLst>
          </a:blip>
          <a:srcRect/>
          <a:stretch>
            <a:fillRect/>
          </a:stretch>
        </p:blipFill>
        <p:spPr bwMode="auto">
          <a:xfrm>
            <a:off x="7683416" y="2815152"/>
            <a:ext cx="4334323" cy="2922981"/>
          </a:xfrm>
          <a:prstGeom prst="rect">
            <a:avLst/>
          </a:prstGeom>
          <a:noFill/>
          <a:ln>
            <a:noFill/>
          </a:ln>
        </p:spPr>
      </p:pic>
      <p:pic>
        <p:nvPicPr>
          <p:cNvPr id="3" name="Picture 2"/>
          <p:cNvPicPr>
            <a:picLocks noChangeAspect="1"/>
          </p:cNvPicPr>
          <p:nvPr/>
        </p:nvPicPr>
        <p:blipFill>
          <a:blip r:embed="rId5"/>
          <a:stretch>
            <a:fillRect/>
          </a:stretch>
        </p:blipFill>
        <p:spPr>
          <a:xfrm>
            <a:off x="1573821" y="1588468"/>
            <a:ext cx="4671264" cy="773698"/>
          </a:xfrm>
          <a:prstGeom prst="rect">
            <a:avLst/>
          </a:prstGeom>
        </p:spPr>
      </p:pic>
      <p:sp>
        <p:nvSpPr>
          <p:cNvPr id="5" name="TextBox 4"/>
          <p:cNvSpPr txBox="1"/>
          <p:nvPr/>
        </p:nvSpPr>
        <p:spPr>
          <a:xfrm>
            <a:off x="4290647" y="2253141"/>
            <a:ext cx="4519246" cy="384721"/>
          </a:xfrm>
          <a:prstGeom prst="rect">
            <a:avLst/>
          </a:prstGeom>
          <a:solidFill>
            <a:srgbClr val="FFFF00"/>
          </a:solidFill>
        </p:spPr>
        <p:txBody>
          <a:bodyPr wrap="square" rtlCol="0">
            <a:spAutoFit/>
          </a:bodyPr>
          <a:lstStyle/>
          <a:p>
            <a:r>
              <a:rPr lang="en-US" dirty="0" smtClean="0"/>
              <a:t>The probability that k of its links are present</a:t>
            </a:r>
            <a:endParaRPr lang="en-US" dirty="0"/>
          </a:p>
        </p:txBody>
      </p:sp>
      <p:cxnSp>
        <p:nvCxnSpPr>
          <p:cNvPr id="8" name="Curved Connector 9"/>
          <p:cNvCxnSpPr>
            <a:cxnSpLocks noChangeShapeType="1"/>
            <a:stCxn id="13" idx="1"/>
          </p:cNvCxnSpPr>
          <p:nvPr/>
        </p:nvCxnSpPr>
        <p:spPr bwMode="auto">
          <a:xfrm rot="10800000" flipV="1">
            <a:off x="5319348" y="2040986"/>
            <a:ext cx="1014156" cy="23033"/>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9" name="Curved Connector 9"/>
          <p:cNvCxnSpPr>
            <a:cxnSpLocks noChangeShapeType="1"/>
            <a:stCxn id="5" idx="1"/>
          </p:cNvCxnSpPr>
          <p:nvPr/>
        </p:nvCxnSpPr>
        <p:spPr bwMode="auto">
          <a:xfrm rot="10800000">
            <a:off x="4123593" y="2145742"/>
            <a:ext cx="167055" cy="299760"/>
          </a:xfrm>
          <a:prstGeom prst="curvedConnector2">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3" name="TextBox 12"/>
          <p:cNvSpPr txBox="1"/>
          <p:nvPr/>
        </p:nvSpPr>
        <p:spPr>
          <a:xfrm>
            <a:off x="6333504" y="1848626"/>
            <a:ext cx="5240215" cy="384721"/>
          </a:xfrm>
          <a:prstGeom prst="rect">
            <a:avLst/>
          </a:prstGeom>
          <a:solidFill>
            <a:srgbClr val="F0CDBC"/>
          </a:solidFill>
        </p:spPr>
        <p:txBody>
          <a:bodyPr wrap="square" rtlCol="0">
            <a:spAutoFit/>
          </a:bodyPr>
          <a:lstStyle/>
          <a:p>
            <a:r>
              <a:rPr lang="en-US" dirty="0" smtClean="0"/>
              <a:t>The probability that the remaining links are missing</a:t>
            </a:r>
            <a:endParaRPr lang="en-US" dirty="0"/>
          </a:p>
        </p:txBody>
      </p:sp>
      <p:sp>
        <p:nvSpPr>
          <p:cNvPr id="17" name="TextBox 16"/>
          <p:cNvSpPr txBox="1"/>
          <p:nvPr/>
        </p:nvSpPr>
        <p:spPr>
          <a:xfrm>
            <a:off x="3302867" y="2622793"/>
            <a:ext cx="5093788" cy="384721"/>
          </a:xfrm>
          <a:prstGeom prst="rect">
            <a:avLst/>
          </a:prstGeom>
          <a:solidFill>
            <a:srgbClr val="99FFCC"/>
          </a:solidFill>
        </p:spPr>
        <p:txBody>
          <a:bodyPr wrap="square" rtlCol="0">
            <a:spAutoFit/>
          </a:bodyPr>
          <a:lstStyle/>
          <a:p>
            <a:r>
              <a:rPr lang="en-US" dirty="0" smtClean="0"/>
              <a:t># of ways to select </a:t>
            </a:r>
            <a:r>
              <a:rPr lang="en-US" i="1" dirty="0" smtClean="0"/>
              <a:t>k </a:t>
            </a:r>
            <a:r>
              <a:rPr lang="en-US" dirty="0" smtClean="0"/>
              <a:t>links from </a:t>
            </a:r>
            <a:r>
              <a:rPr lang="en-US" i="1" dirty="0" smtClean="0"/>
              <a:t>N−1</a:t>
            </a:r>
            <a:r>
              <a:rPr lang="en-US" dirty="0" smtClean="0"/>
              <a:t> potential links</a:t>
            </a:r>
            <a:endParaRPr lang="en-US" dirty="0"/>
          </a:p>
        </p:txBody>
      </p:sp>
      <p:cxnSp>
        <p:nvCxnSpPr>
          <p:cNvPr id="18" name="Curved Connector 9"/>
          <p:cNvCxnSpPr>
            <a:cxnSpLocks noChangeShapeType="1"/>
            <a:stCxn id="17" idx="1"/>
          </p:cNvCxnSpPr>
          <p:nvPr/>
        </p:nvCxnSpPr>
        <p:spPr bwMode="auto">
          <a:xfrm rot="10800000">
            <a:off x="3127023" y="2386420"/>
            <a:ext cx="175845" cy="428734"/>
          </a:xfrm>
          <a:prstGeom prst="curvedConnector2">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22" name="Rectangle 3"/>
          <p:cNvSpPr txBox="1">
            <a:spLocks noChangeArrowheads="1"/>
          </p:cNvSpPr>
          <p:nvPr/>
        </p:nvSpPr>
        <p:spPr>
          <a:xfrm>
            <a:off x="586040" y="3040614"/>
            <a:ext cx="7300660" cy="217322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dirty="0" smtClean="0">
                <a:latin typeface="Calibri" panose="020F0502020204030204" pitchFamily="34" charset="0"/>
                <a:ea typeface="Gulim" panose="020B0600000101010101" pitchFamily="34" charset="-127"/>
              </a:rPr>
              <a:t>Most real network are sparse, i.e., </a:t>
            </a:r>
            <a:r>
              <a:rPr lang="en-US" altLang="ko-KR" dirty="0" err="1" smtClean="0">
                <a:latin typeface="Calibri" panose="020F0502020204030204" pitchFamily="34" charset="0"/>
                <a:ea typeface="Gulim" panose="020B0600000101010101" pitchFamily="34" charset="-127"/>
              </a:rPr>
              <a:t>avg</a:t>
            </a:r>
            <a:r>
              <a:rPr lang="en-US" altLang="ko-KR" dirty="0" smtClean="0">
                <a:latin typeface="Calibri" panose="020F0502020204030204" pitchFamily="34" charset="0"/>
                <a:ea typeface="Gulim" panose="020B0600000101010101" pitchFamily="34" charset="-127"/>
              </a:rPr>
              <a:t> degree</a:t>
            </a:r>
          </a:p>
          <a:p>
            <a:pPr lvl="1"/>
            <a:r>
              <a:rPr lang="en-US" altLang="ko-KR" dirty="0" smtClean="0">
                <a:latin typeface="Calibri" panose="020F0502020204030204" pitchFamily="34" charset="0"/>
                <a:ea typeface="Gulim" panose="020B0600000101010101" pitchFamily="34" charset="-127"/>
              </a:rPr>
              <a:t>The degree density of a large network is well approximated by Poisson distribution</a:t>
            </a:r>
          </a:p>
        </p:txBody>
      </p:sp>
      <p:pic>
        <p:nvPicPr>
          <p:cNvPr id="20" name="Picture 19"/>
          <p:cNvPicPr>
            <a:picLocks noChangeAspect="1"/>
          </p:cNvPicPr>
          <p:nvPr/>
        </p:nvPicPr>
        <p:blipFill>
          <a:blip r:embed="rId6"/>
          <a:stretch>
            <a:fillRect/>
          </a:stretch>
        </p:blipFill>
        <p:spPr>
          <a:xfrm>
            <a:off x="6770077" y="3166150"/>
            <a:ext cx="1248508" cy="304354"/>
          </a:xfrm>
          <a:prstGeom prst="rect">
            <a:avLst/>
          </a:prstGeom>
        </p:spPr>
      </p:pic>
      <p:pic>
        <p:nvPicPr>
          <p:cNvPr id="21" name="Picture 20"/>
          <p:cNvPicPr>
            <a:picLocks noChangeAspect="1"/>
          </p:cNvPicPr>
          <p:nvPr/>
        </p:nvPicPr>
        <p:blipFill>
          <a:blip r:embed="rId7"/>
          <a:stretch>
            <a:fillRect/>
          </a:stretch>
        </p:blipFill>
        <p:spPr>
          <a:xfrm>
            <a:off x="4860575" y="4284789"/>
            <a:ext cx="2592257" cy="913372"/>
          </a:xfrm>
          <a:prstGeom prst="rect">
            <a:avLst/>
          </a:prstGeom>
        </p:spPr>
      </p:pic>
      <p:cxnSp>
        <p:nvCxnSpPr>
          <p:cNvPr id="26" name="Curved Connector 9"/>
          <p:cNvCxnSpPr>
            <a:cxnSpLocks noChangeShapeType="1"/>
          </p:cNvCxnSpPr>
          <p:nvPr/>
        </p:nvCxnSpPr>
        <p:spPr bwMode="auto">
          <a:xfrm>
            <a:off x="4280393" y="4212544"/>
            <a:ext cx="845522" cy="418144"/>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4" name="TextBox 33"/>
          <p:cNvSpPr txBox="1"/>
          <p:nvPr/>
        </p:nvSpPr>
        <p:spPr>
          <a:xfrm>
            <a:off x="4290647" y="5393430"/>
            <a:ext cx="2608441" cy="969496"/>
          </a:xfrm>
          <a:prstGeom prst="rect">
            <a:avLst/>
          </a:prstGeom>
          <a:solidFill>
            <a:srgbClr val="99FFCC"/>
          </a:solidFill>
        </p:spPr>
        <p:txBody>
          <a:bodyPr wrap="square" rtlCol="0">
            <a:spAutoFit/>
          </a:bodyPr>
          <a:lstStyle/>
          <a:p>
            <a:r>
              <a:rPr lang="en-US" dirty="0" smtClean="0"/>
              <a:t>Degree distribution of a network with &lt;k&gt; = 50 and N= 10</a:t>
            </a:r>
            <a:r>
              <a:rPr lang="en-US" baseline="30000" dirty="0" smtClean="0"/>
              <a:t>2</a:t>
            </a:r>
            <a:r>
              <a:rPr lang="en-US" dirty="0" smtClean="0"/>
              <a:t>, 10</a:t>
            </a:r>
            <a:r>
              <a:rPr lang="en-US" baseline="30000" dirty="0" smtClean="0"/>
              <a:t>3</a:t>
            </a:r>
            <a:r>
              <a:rPr lang="en-US" dirty="0" smtClean="0"/>
              <a:t>, 10</a:t>
            </a:r>
            <a:r>
              <a:rPr lang="en-US" baseline="30000" dirty="0" smtClean="0"/>
              <a:t>4</a:t>
            </a:r>
            <a:r>
              <a:rPr lang="en-US" dirty="0" smtClean="0"/>
              <a:t>.</a:t>
            </a:r>
            <a:endParaRPr lang="en-US" dirty="0"/>
          </a:p>
        </p:txBody>
      </p:sp>
      <p:cxnSp>
        <p:nvCxnSpPr>
          <p:cNvPr id="37" name="Curved Connector 9"/>
          <p:cNvCxnSpPr>
            <a:cxnSpLocks noChangeShapeType="1"/>
            <a:stCxn id="34" idx="0"/>
          </p:cNvCxnSpPr>
          <p:nvPr/>
        </p:nvCxnSpPr>
        <p:spPr bwMode="auto">
          <a:xfrm rot="16200000" flipV="1">
            <a:off x="4745258" y="4543820"/>
            <a:ext cx="311476" cy="1387744"/>
          </a:xfrm>
          <a:prstGeom prst="curvedConnector2">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40" name="TextBox 39"/>
          <p:cNvSpPr txBox="1"/>
          <p:nvPr/>
        </p:nvSpPr>
        <p:spPr>
          <a:xfrm>
            <a:off x="4624068" y="6442336"/>
            <a:ext cx="2768179" cy="338554"/>
          </a:xfrm>
          <a:prstGeom prst="rect">
            <a:avLst/>
          </a:prstGeom>
          <a:solidFill>
            <a:srgbClr val="F0CDBC"/>
          </a:solidFill>
        </p:spPr>
        <p:txBody>
          <a:bodyPr wrap="square" rtlCol="0">
            <a:spAutoFit/>
          </a:bodyPr>
          <a:lstStyle/>
          <a:p>
            <a:r>
              <a:rPr lang="en-US" sz="1600" dirty="0" smtClean="0"/>
              <a:t>Figures courtesy </a:t>
            </a:r>
            <a:r>
              <a:rPr lang="en-US" sz="1600" dirty="0" err="1" smtClean="0"/>
              <a:t>Barabasi</a:t>
            </a:r>
            <a:r>
              <a:rPr lang="en-US" sz="1600" dirty="0" smtClean="0"/>
              <a:t> 2016</a:t>
            </a:r>
            <a:endParaRPr lang="en-US" sz="1600" dirty="0"/>
          </a:p>
        </p:txBody>
      </p:sp>
      <p:sp>
        <p:nvSpPr>
          <p:cNvPr id="43" name="TextBox 42"/>
          <p:cNvSpPr txBox="1"/>
          <p:nvPr/>
        </p:nvSpPr>
        <p:spPr>
          <a:xfrm>
            <a:off x="7568124" y="5698581"/>
            <a:ext cx="4564905" cy="1077218"/>
          </a:xfrm>
          <a:prstGeom prst="rect">
            <a:avLst/>
          </a:prstGeom>
          <a:solidFill>
            <a:srgbClr val="FFFF00"/>
          </a:solidFill>
        </p:spPr>
        <p:txBody>
          <a:bodyPr wrap="square" rtlCol="0">
            <a:spAutoFit/>
          </a:bodyPr>
          <a:lstStyle/>
          <a:p>
            <a:pPr marL="285750" indent="-285750">
              <a:buClr>
                <a:srgbClr val="FF0000"/>
              </a:buClr>
              <a:buSzPct val="80000"/>
              <a:buFont typeface="Wingdings" panose="05000000000000000000" pitchFamily="2" charset="2"/>
              <a:buChar char="q"/>
            </a:pPr>
            <a:r>
              <a:rPr lang="en-US" sz="1600" dirty="0" smtClean="0"/>
              <a:t>Top row: 3 random networks generated with p=1/6 and N = 12</a:t>
            </a:r>
          </a:p>
          <a:p>
            <a:pPr marL="285750" indent="-285750">
              <a:buClr>
                <a:srgbClr val="FF0000"/>
              </a:buClr>
              <a:buSzPct val="80000"/>
              <a:buFont typeface="Wingdings" panose="05000000000000000000" pitchFamily="2" charset="2"/>
              <a:buChar char="q"/>
            </a:pPr>
            <a:r>
              <a:rPr lang="en-US" sz="1600" dirty="0" smtClean="0"/>
              <a:t>Bottom: </a:t>
            </a:r>
            <a:r>
              <a:rPr lang="en-US" sz="1600" dirty="0"/>
              <a:t>3 </a:t>
            </a:r>
            <a:r>
              <a:rPr lang="en-US" sz="1600" dirty="0" smtClean="0"/>
              <a:t>random networks </a:t>
            </a:r>
            <a:r>
              <a:rPr lang="en-US" sz="1600" dirty="0"/>
              <a:t>generated with </a:t>
            </a:r>
            <a:r>
              <a:rPr lang="en-US" sz="1600" dirty="0" smtClean="0"/>
              <a:t>p=0.03, N </a:t>
            </a:r>
            <a:r>
              <a:rPr lang="en-US" sz="1600" dirty="0"/>
              <a:t>= </a:t>
            </a:r>
            <a:r>
              <a:rPr lang="en-US" sz="1600" dirty="0" smtClean="0"/>
              <a:t>100</a:t>
            </a:r>
            <a:endParaRPr lang="en-US" sz="1600" dirty="0"/>
          </a:p>
        </p:txBody>
      </p:sp>
    </p:spTree>
    <p:extLst>
      <p:ext uri="{BB962C8B-B14F-4D97-AF65-F5344CB8AC3E}">
        <p14:creationId xmlns:p14="http://schemas.microsoft.com/office/powerpoint/2010/main" val="1322965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2550" y="381000"/>
            <a:ext cx="12374311" cy="609600"/>
          </a:xfrm>
        </p:spPr>
        <p:txBody>
          <a:bodyPr vert="horz" lIns="92075" tIns="46038" rIns="92075" bIns="46038" rtlCol="0" anchor="ctr">
            <a:noAutofit/>
          </a:bodyPr>
          <a:lstStyle/>
          <a:p>
            <a:r>
              <a:rPr lang="en-US" altLang="ko-KR" sz="4000" dirty="0" smtClean="0">
                <a:effectLst>
                  <a:outerShdw blurRad="38100" dist="38100" dir="2700000" algn="tl">
                    <a:srgbClr val="C0C0C0"/>
                  </a:outerShdw>
                </a:effectLst>
                <a:ea typeface="Gulim" pitchFamily="34" charset="-127"/>
              </a:rPr>
              <a:t>Review: </a:t>
            </a:r>
            <a:r>
              <a:rPr lang="en-US" altLang="ko-KR" sz="4000" dirty="0">
                <a:effectLst>
                  <a:outerShdw blurRad="38100" dist="38100" dir="2700000" algn="tl">
                    <a:srgbClr val="C0C0C0"/>
                  </a:outerShdw>
                </a:effectLst>
                <a:ea typeface="Gulim" pitchFamily="34" charset="-127"/>
              </a:rPr>
              <a:t>Binomial </a:t>
            </a:r>
            <a:r>
              <a:rPr lang="en-US" altLang="ko-KR" sz="4000" dirty="0" smtClean="0">
                <a:effectLst>
                  <a:outerShdw blurRad="38100" dist="38100" dir="2700000" algn="tl">
                    <a:srgbClr val="C0C0C0"/>
                  </a:outerShdw>
                </a:effectLst>
                <a:ea typeface="Gulim" pitchFamily="34" charset="-127"/>
              </a:rPr>
              <a:t>Distribution vs. Poisson Distribution</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603134" y="1201242"/>
            <a:ext cx="7378640" cy="2075512"/>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The Binomial distribution:</a:t>
            </a:r>
          </a:p>
          <a:p>
            <a:pPr lvl="1"/>
            <a:r>
              <a:rPr lang="en-US" altLang="ko-KR" dirty="0" smtClean="0">
                <a:latin typeface="Calibri" panose="020F0502020204030204" pitchFamily="34" charset="0"/>
                <a:ea typeface="Gulim" panose="020B0600000101010101" pitchFamily="34" charset="-127"/>
              </a:rPr>
              <a:t>Coin </a:t>
            </a:r>
            <a:r>
              <a:rPr lang="en-US" altLang="ko-KR" dirty="0">
                <a:latin typeface="Calibri" panose="020F0502020204030204" pitchFamily="34" charset="0"/>
                <a:ea typeface="Gulim" panose="020B0600000101010101" pitchFamily="34" charset="-127"/>
              </a:rPr>
              <a:t>with </a:t>
            </a:r>
            <a:r>
              <a:rPr lang="en-US" altLang="ko-KR" dirty="0" err="1" smtClean="0">
                <a:latin typeface="Calibri" panose="020F0502020204030204" pitchFamily="34" charset="0"/>
                <a:ea typeface="Gulim" panose="020B0600000101010101" pitchFamily="34" charset="-127"/>
              </a:rPr>
              <a:t>prob</a:t>
            </a:r>
            <a:r>
              <a:rPr lang="en-US" altLang="ko-KR" dirty="0" smtClean="0">
                <a:latin typeface="Calibri" panose="020F0502020204030204" pitchFamily="34" charset="0"/>
                <a:ea typeface="Gulim" panose="020B0600000101010101" pitchFamily="34" charset="-127"/>
              </a:rPr>
              <a:t>(heads</a:t>
            </a:r>
            <a:r>
              <a:rPr lang="en-US" altLang="ko-KR" dirty="0">
                <a:latin typeface="Calibri" panose="020F0502020204030204" pitchFamily="34" charset="0"/>
                <a:ea typeface="Gulim" panose="020B0600000101010101" pitchFamily="34" charset="-127"/>
              </a:rPr>
              <a:t>) = </a:t>
            </a:r>
            <a:r>
              <a:rPr lang="en-US" altLang="ko-KR" i="1" dirty="0">
                <a:latin typeface="Calibri" panose="020F0502020204030204" pitchFamily="34" charset="0"/>
                <a:ea typeface="Gulim" panose="020B0600000101010101" pitchFamily="34" charset="-127"/>
              </a:rPr>
              <a:t>p</a:t>
            </a:r>
            <a:r>
              <a:rPr lang="en-US" altLang="ko-KR" dirty="0">
                <a:latin typeface="Calibri" panose="020F0502020204030204" pitchFamily="34" charset="0"/>
                <a:ea typeface="Gulim" panose="020B0600000101010101" pitchFamily="34" charset="-127"/>
              </a:rPr>
              <a:t>, </a:t>
            </a:r>
            <a:r>
              <a:rPr lang="en-US" altLang="ko-KR" dirty="0" smtClean="0">
                <a:latin typeface="Calibri" panose="020F0502020204030204" pitchFamily="34" charset="0"/>
                <a:ea typeface="Gulim" panose="020B0600000101010101" pitchFamily="34" charset="-127"/>
              </a:rPr>
              <a:t>toss </a:t>
            </a:r>
            <a:r>
              <a:rPr lang="en-US" altLang="ko-KR" i="1" dirty="0">
                <a:latin typeface="Calibri" panose="020F0502020204030204" pitchFamily="34" charset="0"/>
                <a:ea typeface="Gulim" panose="020B0600000101010101" pitchFamily="34" charset="-127"/>
              </a:rPr>
              <a:t>n</a:t>
            </a:r>
            <a:r>
              <a:rPr lang="en-US" altLang="ko-KR" dirty="0">
                <a:latin typeface="Calibri" panose="020F0502020204030204" pitchFamily="34" charset="0"/>
                <a:ea typeface="Gulim" panose="020B0600000101010101" pitchFamily="34" charset="-127"/>
              </a:rPr>
              <a:t> times, </a:t>
            </a:r>
            <a:r>
              <a:rPr lang="en-US" altLang="ko-KR" dirty="0" smtClean="0">
                <a:latin typeface="Calibri" panose="020F0502020204030204" pitchFamily="34" charset="0"/>
                <a:ea typeface="Gulim" panose="020B0600000101010101" pitchFamily="34" charset="-127"/>
              </a:rPr>
              <a:t>the probability </a:t>
            </a:r>
            <a:r>
              <a:rPr lang="en-US" altLang="ko-KR" dirty="0">
                <a:latin typeface="Calibri" panose="020F0502020204030204" pitchFamily="34" charset="0"/>
                <a:ea typeface="Gulim" panose="020B0600000101010101" pitchFamily="34" charset="-127"/>
              </a:rPr>
              <a:t>of getting exactly </a:t>
            </a:r>
            <a:r>
              <a:rPr lang="en-US" altLang="ko-KR" i="1" dirty="0">
                <a:latin typeface="Calibri" panose="020F0502020204030204" pitchFamily="34" charset="0"/>
                <a:ea typeface="Gulim" panose="020B0600000101010101" pitchFamily="34" charset="-127"/>
              </a:rPr>
              <a:t>k</a:t>
            </a:r>
            <a:r>
              <a:rPr lang="en-US" altLang="ko-KR" dirty="0">
                <a:latin typeface="Calibri" panose="020F0502020204030204" pitchFamily="34" charset="0"/>
                <a:ea typeface="Gulim" panose="020B0600000101010101" pitchFamily="34" charset="-127"/>
              </a:rPr>
              <a:t> heads:</a:t>
            </a:r>
          </a:p>
          <a:p>
            <a:pPr lvl="1"/>
            <a:r>
              <a:rPr lang="en-US" altLang="ko-KR" dirty="0" smtClean="0">
                <a:latin typeface="Calibri" panose="020F0502020204030204" pitchFamily="34" charset="0"/>
                <a:ea typeface="Gulim" panose="020B0600000101010101" pitchFamily="34" charset="-127"/>
              </a:rPr>
              <a:t>For </a:t>
            </a:r>
            <a:r>
              <a:rPr lang="en-US" altLang="ko-KR" dirty="0">
                <a:latin typeface="Calibri" panose="020F0502020204030204" pitchFamily="34" charset="0"/>
                <a:ea typeface="Gulim" panose="020B0600000101010101" pitchFamily="34" charset="-127"/>
              </a:rPr>
              <a:t>large </a:t>
            </a:r>
            <a:r>
              <a:rPr lang="en-US" altLang="ko-KR" i="1" dirty="0">
                <a:latin typeface="Calibri" panose="020F0502020204030204" pitchFamily="34" charset="0"/>
                <a:ea typeface="Gulim" panose="020B0600000101010101" pitchFamily="34" charset="-127"/>
              </a:rPr>
              <a:t>n</a:t>
            </a:r>
            <a:r>
              <a:rPr lang="en-US" altLang="ko-KR" dirty="0">
                <a:latin typeface="Calibri" panose="020F0502020204030204" pitchFamily="34" charset="0"/>
                <a:ea typeface="Gulim" panose="020B0600000101010101" pitchFamily="34" charset="-127"/>
              </a:rPr>
              <a:t> and </a:t>
            </a:r>
            <a:r>
              <a:rPr lang="en-US" altLang="ko-KR" i="1" dirty="0" smtClean="0">
                <a:solidFill>
                  <a:srgbClr val="009900"/>
                </a:solidFill>
                <a:latin typeface="Calibri" panose="020F0502020204030204" pitchFamily="34" charset="0"/>
                <a:ea typeface="Gulim" panose="020B0600000101010101" pitchFamily="34" charset="-127"/>
              </a:rPr>
              <a:t>fixed </a:t>
            </a:r>
            <a:r>
              <a:rPr lang="en-US" altLang="ko-KR" i="1" dirty="0" smtClean="0">
                <a:latin typeface="Calibri" panose="020F0502020204030204" pitchFamily="34" charset="0"/>
                <a:ea typeface="Gulim" panose="020B0600000101010101" pitchFamily="34" charset="-127"/>
              </a:rPr>
              <a:t>p:</a:t>
            </a:r>
            <a:r>
              <a:rPr lang="en-US" altLang="ko-KR" i="1" dirty="0">
                <a:latin typeface="Calibri" panose="020F0502020204030204" pitchFamily="34" charset="0"/>
                <a:ea typeface="Gulim" panose="020B0600000101010101" pitchFamily="34" charset="-127"/>
              </a:rPr>
              <a:t> </a:t>
            </a:r>
            <a:r>
              <a:rPr lang="en-US" altLang="ko-KR" dirty="0" smtClean="0">
                <a:latin typeface="Calibri" panose="020F0502020204030204" pitchFamily="34" charset="0"/>
                <a:ea typeface="Gulim" panose="020B0600000101010101" pitchFamily="34" charset="-127"/>
              </a:rPr>
              <a:t>approximated </a:t>
            </a:r>
            <a:r>
              <a:rPr lang="en-US" altLang="ko-KR" dirty="0">
                <a:latin typeface="Calibri" panose="020F0502020204030204" pitchFamily="34" charset="0"/>
                <a:ea typeface="Gulim" panose="020B0600000101010101" pitchFamily="34" charset="-127"/>
              </a:rPr>
              <a:t>well by a normal </a:t>
            </a:r>
            <a:r>
              <a:rPr lang="en-US" altLang="ko-KR" dirty="0" smtClean="0">
                <a:latin typeface="Calibri" panose="020F0502020204030204" pitchFamily="34" charset="0"/>
                <a:ea typeface="Gulim" panose="020B0600000101010101" pitchFamily="34" charset="-127"/>
              </a:rPr>
              <a:t>distribution with </a:t>
            </a:r>
            <a:r>
              <a:rPr lang="en-US" altLang="ko-KR" i="1" dirty="0" smtClean="0">
                <a:latin typeface="Calibri" panose="020F0502020204030204" pitchFamily="34" charset="0"/>
                <a:ea typeface="Gulim" panose="020B0600000101010101" pitchFamily="34" charset="-127"/>
              </a:rPr>
              <a:t>µ </a:t>
            </a:r>
            <a:r>
              <a:rPr lang="en-US" altLang="ko-KR" dirty="0">
                <a:latin typeface="Calibri" panose="020F0502020204030204" pitchFamily="34" charset="0"/>
                <a:ea typeface="Gulim" panose="020B0600000101010101" pitchFamily="34" charset="-127"/>
              </a:rPr>
              <a:t>= </a:t>
            </a:r>
            <a:r>
              <a:rPr lang="en-US" altLang="ko-KR" i="1" dirty="0">
                <a:latin typeface="Calibri" panose="020F0502020204030204" pitchFamily="34" charset="0"/>
                <a:ea typeface="Gulim" panose="020B0600000101010101" pitchFamily="34" charset="-127"/>
              </a:rPr>
              <a:t>np</a:t>
            </a:r>
            <a:r>
              <a:rPr lang="en-US" altLang="ko-KR" dirty="0">
                <a:latin typeface="Calibri" panose="020F0502020204030204" pitchFamily="34" charset="0"/>
                <a:ea typeface="Gulim" panose="020B0600000101010101" pitchFamily="34" charset="-127"/>
              </a:rPr>
              <a:t>, </a:t>
            </a:r>
            <a:r>
              <a:rPr lang="el-GR" altLang="ko-KR" i="1" dirty="0">
                <a:latin typeface="Calibri" panose="020F0502020204030204" pitchFamily="34" charset="0"/>
                <a:ea typeface="Gulim" panose="020B0600000101010101" pitchFamily="34" charset="-127"/>
              </a:rPr>
              <a:t>σ</a:t>
            </a:r>
            <a:r>
              <a:rPr lang="en-US" altLang="ko-KR" dirty="0">
                <a:latin typeface="Calibri" panose="020F0502020204030204" pitchFamily="34" charset="0"/>
                <a:ea typeface="Gulim" panose="020B0600000101010101" pitchFamily="34" charset="-127"/>
              </a:rPr>
              <a:t> = </a:t>
            </a:r>
            <a:r>
              <a:rPr lang="en-US" altLang="ko-KR" i="1" dirty="0" err="1" smtClean="0">
                <a:latin typeface="Calibri" panose="020F0502020204030204" pitchFamily="34" charset="0"/>
                <a:ea typeface="Gulim" panose="020B0600000101010101" pitchFamily="34" charset="-127"/>
              </a:rPr>
              <a:t>sqrt</a:t>
            </a:r>
            <a:r>
              <a:rPr lang="en-US" altLang="ko-KR" dirty="0" smtClean="0">
                <a:latin typeface="Calibri" panose="020F0502020204030204" pitchFamily="34" charset="0"/>
                <a:ea typeface="Gulim" panose="020B0600000101010101" pitchFamily="34" charset="-127"/>
              </a:rPr>
              <a:t>(</a:t>
            </a:r>
            <a:r>
              <a:rPr lang="en-US" altLang="ko-KR" i="1" dirty="0" smtClean="0">
                <a:latin typeface="Calibri" panose="020F0502020204030204" pitchFamily="34" charset="0"/>
                <a:ea typeface="Gulim" panose="020B0600000101010101" pitchFamily="34" charset="-127"/>
              </a:rPr>
              <a:t>np</a:t>
            </a:r>
            <a:r>
              <a:rPr lang="en-US" altLang="ko-KR" dirty="0" smtClean="0">
                <a:latin typeface="Calibri" panose="020F0502020204030204" pitchFamily="34" charset="0"/>
                <a:ea typeface="Gulim" panose="020B0600000101010101" pitchFamily="34" charset="-127"/>
              </a:rPr>
              <a:t>(</a:t>
            </a:r>
            <a:r>
              <a:rPr lang="en-US" altLang="ko-KR" i="1" dirty="0" smtClean="0">
                <a:latin typeface="Calibri" panose="020F0502020204030204" pitchFamily="34" charset="0"/>
                <a:ea typeface="Gulim" panose="020B0600000101010101" pitchFamily="34" charset="-127"/>
              </a:rPr>
              <a:t>1−p</a:t>
            </a:r>
            <a:r>
              <a:rPr lang="en-US" altLang="ko-KR" dirty="0" smtClean="0">
                <a:latin typeface="Calibri" panose="020F0502020204030204" pitchFamily="34" charset="0"/>
                <a:ea typeface="Gulim" panose="020B0600000101010101" pitchFamily="34" charset="-127"/>
              </a:rPr>
              <a:t>))</a:t>
            </a:r>
            <a:endParaRPr lang="en-US" altLang="ko-KR" dirty="0">
              <a:latin typeface="Calibri" panose="020F0502020204030204" pitchFamily="34" charset="0"/>
              <a:ea typeface="Gulim" panose="020B0600000101010101" pitchFamily="34" charset="-127"/>
            </a:endParaRPr>
          </a:p>
        </p:txBody>
      </p:sp>
      <p:pic>
        <p:nvPicPr>
          <p:cNvPr id="20482" name="Picture 2" descr="Probability mass function for the binomial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471" y="1929096"/>
            <a:ext cx="3588670" cy="2389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7185209" y="1154798"/>
            <a:ext cx="4079390" cy="704126"/>
          </a:xfrm>
          <a:prstGeom prst="rect">
            <a:avLst/>
          </a:prstGeom>
        </p:spPr>
      </p:pic>
      <p:cxnSp>
        <p:nvCxnSpPr>
          <p:cNvPr id="9" name="Curved Connector 9"/>
          <p:cNvCxnSpPr>
            <a:cxnSpLocks noChangeShapeType="1"/>
          </p:cNvCxnSpPr>
          <p:nvPr/>
        </p:nvCxnSpPr>
        <p:spPr bwMode="auto">
          <a:xfrm flipV="1">
            <a:off x="6110246" y="1478422"/>
            <a:ext cx="931489" cy="760576"/>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pic>
        <p:nvPicPr>
          <p:cNvPr id="20" name="Picture 19" descr="poisson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206" y="4258077"/>
            <a:ext cx="35052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AutoShape 14" descr="\lambda "/>
          <p:cNvSpPr>
            <a:spLocks noChangeAspect="1" noChangeArrowheads="1"/>
          </p:cNvSpPr>
          <p:nvPr/>
        </p:nvSpPr>
        <p:spPr bwMode="auto">
          <a:xfrm>
            <a:off x="62277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3"/>
          <p:cNvSpPr txBox="1">
            <a:spLocks noChangeArrowheads="1"/>
          </p:cNvSpPr>
          <p:nvPr/>
        </p:nvSpPr>
        <p:spPr>
          <a:xfrm>
            <a:off x="603133" y="3323198"/>
            <a:ext cx="6840253" cy="319724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dirty="0" smtClean="0">
                <a:latin typeface="Calibri" panose="020F0502020204030204" pitchFamily="34" charset="0"/>
                <a:ea typeface="Gulim" panose="020B0600000101010101" pitchFamily="34" charset="-127"/>
              </a:rPr>
              <a:t>The Poisson distribution</a:t>
            </a:r>
            <a:endParaRPr lang="en-US" altLang="ko-KR" b="1" i="1" dirty="0" smtClean="0">
              <a:latin typeface="Calibri" panose="020F0502020204030204" pitchFamily="34" charset="0"/>
              <a:ea typeface="Gulim" panose="020B0600000101010101" pitchFamily="34" charset="-127"/>
            </a:endParaRPr>
          </a:p>
          <a:p>
            <a:pPr lvl="1"/>
            <a:r>
              <a:rPr lang="en-US" altLang="en-US" dirty="0" smtClean="0">
                <a:solidFill>
                  <a:srgbClr val="252525"/>
                </a:solidFill>
              </a:rPr>
              <a:t>An </a:t>
            </a:r>
            <a:r>
              <a:rPr lang="en-US" altLang="en-US" dirty="0">
                <a:solidFill>
                  <a:srgbClr val="252525"/>
                </a:solidFill>
              </a:rPr>
              <a:t>event can occur 0, 1, 2, … times in an </a:t>
            </a:r>
            <a:r>
              <a:rPr lang="en-US" altLang="en-US" dirty="0" smtClean="0">
                <a:solidFill>
                  <a:srgbClr val="252525"/>
                </a:solidFill>
              </a:rPr>
              <a:t>interval</a:t>
            </a:r>
          </a:p>
          <a:p>
            <a:pPr lvl="2"/>
            <a:r>
              <a:rPr lang="el-GR" altLang="en-US" dirty="0" smtClean="0">
                <a:solidFill>
                  <a:srgbClr val="252525"/>
                </a:solidFill>
              </a:rPr>
              <a:t>λ</a:t>
            </a:r>
            <a:r>
              <a:rPr lang="en-US" altLang="en-US" dirty="0" smtClean="0">
                <a:solidFill>
                  <a:srgbClr val="252525"/>
                </a:solidFill>
              </a:rPr>
              <a:t>: The </a:t>
            </a:r>
            <a:r>
              <a:rPr lang="en-US" altLang="en-US" dirty="0">
                <a:solidFill>
                  <a:srgbClr val="252525"/>
                </a:solidFill>
              </a:rPr>
              <a:t>average </a:t>
            </a:r>
            <a:r>
              <a:rPr lang="en-US" altLang="en-US" dirty="0" smtClean="0">
                <a:solidFill>
                  <a:srgbClr val="252525"/>
                </a:solidFill>
              </a:rPr>
              <a:t># </a:t>
            </a:r>
            <a:r>
              <a:rPr lang="en-US" altLang="en-US" dirty="0">
                <a:solidFill>
                  <a:srgbClr val="252525"/>
                </a:solidFill>
              </a:rPr>
              <a:t>of events in an </a:t>
            </a:r>
            <a:r>
              <a:rPr lang="en-US" altLang="en-US" dirty="0" smtClean="0">
                <a:solidFill>
                  <a:srgbClr val="252525"/>
                </a:solidFill>
              </a:rPr>
              <a:t>interval</a:t>
            </a:r>
          </a:p>
          <a:p>
            <a:pPr lvl="1"/>
            <a:r>
              <a:rPr lang="en-US" altLang="en-US" dirty="0" smtClean="0">
                <a:solidFill>
                  <a:srgbClr val="252525"/>
                </a:solidFill>
                <a:cs typeface="Arial" panose="020B0604020202020204" pitchFamily="34" charset="0"/>
              </a:rPr>
              <a:t>We have: </a:t>
            </a:r>
          </a:p>
          <a:p>
            <a:pPr lvl="1"/>
            <a:endParaRPr lang="en-US" altLang="ko-KR" dirty="0" smtClean="0">
              <a:latin typeface="Calibri" panose="020F0502020204030204" pitchFamily="34" charset="0"/>
              <a:ea typeface="Gulim" panose="020B0600000101010101" pitchFamily="34" charset="-127"/>
            </a:endParaRPr>
          </a:p>
          <a:p>
            <a:pPr>
              <a:lnSpc>
                <a:spcPct val="110000"/>
              </a:lnSpc>
            </a:pPr>
            <a:r>
              <a:rPr lang="en-US" altLang="ko-KR" dirty="0">
                <a:latin typeface="Calibri" panose="020F0502020204030204" pitchFamily="34" charset="0"/>
                <a:ea typeface="Gulim" panose="020B0600000101010101" pitchFamily="34" charset="-127"/>
              </a:rPr>
              <a:t>Binomial distribution with </a:t>
            </a:r>
            <a:r>
              <a:rPr lang="en-US" altLang="ko-KR" dirty="0" smtClean="0">
                <a:latin typeface="Calibri" panose="020F0502020204030204" pitchFamily="34" charset="0"/>
                <a:ea typeface="Gulim" panose="020B0600000101010101" pitchFamily="34" charset="-127"/>
              </a:rPr>
              <a:t>large n, </a:t>
            </a:r>
            <a:r>
              <a:rPr lang="en-US" altLang="ko-KR" dirty="0">
                <a:latin typeface="Calibri" panose="020F0502020204030204" pitchFamily="34" charset="0"/>
                <a:ea typeface="Gulim" panose="020B0600000101010101" pitchFamily="34" charset="-127"/>
              </a:rPr>
              <a:t>p = </a:t>
            </a:r>
            <a:r>
              <a:rPr lang="el-GR" altLang="en-US" dirty="0">
                <a:solidFill>
                  <a:srgbClr val="252525"/>
                </a:solidFill>
              </a:rPr>
              <a:t>λ </a:t>
            </a:r>
            <a:r>
              <a:rPr lang="en-US" altLang="ko-KR" dirty="0" smtClean="0">
                <a:latin typeface="Calibri" panose="020F0502020204030204" pitchFamily="34" charset="0"/>
                <a:ea typeface="Gulim" panose="020B0600000101010101" pitchFamily="34" charset="-127"/>
              </a:rPr>
              <a:t>/</a:t>
            </a:r>
            <a:r>
              <a:rPr lang="en-US" altLang="ko-KR" dirty="0">
                <a:latin typeface="Calibri" panose="020F0502020204030204" pitchFamily="34" charset="0"/>
                <a:ea typeface="Gulim" panose="020B0600000101010101" pitchFamily="34" charset="-127"/>
              </a:rPr>
              <a:t>n </a:t>
            </a:r>
            <a:r>
              <a:rPr lang="en-US" altLang="ko-KR" dirty="0" smtClean="0">
                <a:latin typeface="Calibri" panose="020F0502020204030204" pitchFamily="34" charset="0"/>
                <a:ea typeface="Gulim" panose="020B0600000101010101" pitchFamily="34" charset="-127"/>
              </a:rPr>
              <a:t>(</a:t>
            </a:r>
            <a:r>
              <a:rPr lang="el-GR" altLang="en-US" dirty="0">
                <a:solidFill>
                  <a:srgbClr val="252525"/>
                </a:solidFill>
              </a:rPr>
              <a:t>λ</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fixed)</a:t>
            </a:r>
          </a:p>
          <a:p>
            <a:pPr lvl="1">
              <a:lnSpc>
                <a:spcPct val="110000"/>
              </a:lnSpc>
            </a:pPr>
            <a:r>
              <a:rPr lang="en-US" altLang="ko-KR" dirty="0">
                <a:latin typeface="Calibri" panose="020F0502020204030204" pitchFamily="34" charset="0"/>
                <a:ea typeface="Gulim" panose="020B0600000101010101" pitchFamily="34" charset="-127"/>
              </a:rPr>
              <a:t>converges to Poisson </a:t>
            </a:r>
            <a:r>
              <a:rPr lang="en-US" altLang="ko-KR" dirty="0" smtClean="0">
                <a:latin typeface="Calibri" panose="020F0502020204030204" pitchFamily="34" charset="0"/>
                <a:ea typeface="Gulim" panose="020B0600000101010101" pitchFamily="34" charset="-127"/>
              </a:rPr>
              <a:t>distribution with </a:t>
            </a:r>
            <a:r>
              <a:rPr lang="en-US" altLang="ko-KR" dirty="0">
                <a:latin typeface="Calibri" panose="020F0502020204030204" pitchFamily="34" charset="0"/>
                <a:ea typeface="Gulim" panose="020B0600000101010101" pitchFamily="34" charset="-127"/>
              </a:rPr>
              <a:t>mean </a:t>
            </a:r>
            <a:r>
              <a:rPr lang="el-GR" altLang="en-US" dirty="0">
                <a:solidFill>
                  <a:srgbClr val="252525"/>
                </a:solidFill>
              </a:rPr>
              <a:t>λ</a:t>
            </a:r>
            <a:endParaRPr lang="en-US" altLang="ko-KR" dirty="0">
              <a:latin typeface="Calibri" panose="020F0502020204030204" pitchFamily="34" charset="0"/>
              <a:ea typeface="Gulim" panose="020B0600000101010101" pitchFamily="34" charset="-127"/>
            </a:endParaRPr>
          </a:p>
        </p:txBody>
      </p:sp>
      <p:pic>
        <p:nvPicPr>
          <p:cNvPr id="16" name="Picture 15"/>
          <p:cNvPicPr>
            <a:picLocks noChangeAspect="1"/>
          </p:cNvPicPr>
          <p:nvPr/>
        </p:nvPicPr>
        <p:blipFill>
          <a:blip r:embed="rId6"/>
          <a:stretch>
            <a:fillRect/>
          </a:stretch>
        </p:blipFill>
        <p:spPr>
          <a:xfrm>
            <a:off x="2632104" y="4693370"/>
            <a:ext cx="4348006" cy="711287"/>
          </a:xfrm>
          <a:prstGeom prst="rect">
            <a:avLst/>
          </a:prstGeom>
        </p:spPr>
      </p:pic>
      <p:cxnSp>
        <p:nvCxnSpPr>
          <p:cNvPr id="27" name="Curved Connector 9"/>
          <p:cNvCxnSpPr>
            <a:cxnSpLocks noChangeShapeType="1"/>
          </p:cNvCxnSpPr>
          <p:nvPr/>
        </p:nvCxnSpPr>
        <p:spPr bwMode="auto">
          <a:xfrm>
            <a:off x="6110246" y="5404657"/>
            <a:ext cx="1480225" cy="410197"/>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1" name="TextBox 30"/>
          <p:cNvSpPr txBox="1"/>
          <p:nvPr/>
        </p:nvSpPr>
        <p:spPr>
          <a:xfrm>
            <a:off x="5190208" y="6490528"/>
            <a:ext cx="2441998" cy="338554"/>
          </a:xfrm>
          <a:prstGeom prst="rect">
            <a:avLst/>
          </a:prstGeom>
          <a:solidFill>
            <a:srgbClr val="F0CDBC"/>
          </a:solidFill>
        </p:spPr>
        <p:txBody>
          <a:bodyPr wrap="square" rtlCol="0">
            <a:spAutoFit/>
          </a:bodyPr>
          <a:lstStyle/>
          <a:p>
            <a:r>
              <a:rPr lang="en-US" sz="1600" dirty="0" smtClean="0"/>
              <a:t>Figures courtesy Wikipedia</a:t>
            </a:r>
            <a:endParaRPr lang="en-US" sz="1600" dirty="0"/>
          </a:p>
        </p:txBody>
      </p:sp>
    </p:spTree>
    <p:extLst>
      <p:ext uri="{BB962C8B-B14F-4D97-AF65-F5344CB8AC3E}">
        <p14:creationId xmlns:p14="http://schemas.microsoft.com/office/powerpoint/2010/main" val="135971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366" y="299103"/>
            <a:ext cx="11835926" cy="691497"/>
          </a:xfrm>
        </p:spPr>
        <p:txBody>
          <a:bodyPr vert="horz" lIns="92075" tIns="46038" rIns="92075" bIns="46038" rtlCol="0" anchor="ctr">
            <a:noAutofit/>
          </a:bodyPr>
          <a:lstStyle/>
          <a:p>
            <a:r>
              <a:rPr lang="en-US" altLang="en-US" sz="4000" dirty="0" smtClean="0">
                <a:effectLst>
                  <a:outerShdw blurRad="38100" dist="38100" dir="2700000" algn="tl">
                    <a:srgbClr val="C0C0C0"/>
                  </a:outerShdw>
                </a:effectLst>
              </a:rPr>
              <a:t>Real Networks Do Not Fit the </a:t>
            </a:r>
            <a:r>
              <a:rPr lang="en-US" altLang="en-US" sz="3600" dirty="0">
                <a:effectLst>
                  <a:outerShdw blurRad="38100" dist="38100" dir="2700000" algn="tl">
                    <a:srgbClr val="C0C0C0"/>
                  </a:outerShdw>
                </a:effectLst>
              </a:rPr>
              <a:t>Random Network Model </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45006"/>
            <a:ext cx="11086007" cy="2768968"/>
          </a:xfrm>
        </p:spPr>
        <p:txBody>
          <a:bodyPr vert="horz" lIns="92075" tIns="46038" rIns="92075" bIns="46038" rtlCol="0">
            <a:noAutofit/>
          </a:bodyPr>
          <a:lstStyle/>
          <a:p>
            <a:pPr>
              <a:lnSpc>
                <a:spcPct val="110000"/>
              </a:lnSpc>
            </a:pPr>
            <a:r>
              <a:rPr lang="en-US" dirty="0" smtClean="0"/>
              <a:t>Property of random networks: </a:t>
            </a:r>
            <a:r>
              <a:rPr lang="en-US" dirty="0"/>
              <a:t>Comparable degrees </a:t>
            </a:r>
            <a:endParaRPr lang="en-US" dirty="0" smtClean="0"/>
          </a:p>
          <a:p>
            <a:pPr lvl="1">
              <a:lnSpc>
                <a:spcPct val="110000"/>
              </a:lnSpc>
            </a:pPr>
            <a:r>
              <a:rPr lang="en-US" i="1" dirty="0" smtClean="0"/>
              <a:t>In </a:t>
            </a:r>
            <a:r>
              <a:rPr lang="en-US" i="1" dirty="0"/>
              <a:t>a large random network the degree of most nodes is in the narrow vicinity of ‹k›</a:t>
            </a:r>
            <a:r>
              <a:rPr lang="en-US" dirty="0"/>
              <a:t> </a:t>
            </a:r>
          </a:p>
          <a:p>
            <a:pPr>
              <a:lnSpc>
                <a:spcPct val="110000"/>
              </a:lnSpc>
            </a:pPr>
            <a:r>
              <a:rPr lang="en-US" altLang="en-US" dirty="0">
                <a:latin typeface="Calibri" panose="020F0502020204030204" pitchFamily="34" charset="0"/>
              </a:rPr>
              <a:t>Real networks </a:t>
            </a:r>
            <a:r>
              <a:rPr lang="en-US" altLang="en-US" dirty="0" smtClean="0">
                <a:latin typeface="Calibri" panose="020F0502020204030204" pitchFamily="34" charset="0"/>
              </a:rPr>
              <a:t>are </a:t>
            </a:r>
            <a:r>
              <a:rPr lang="en-US" altLang="en-US" dirty="0">
                <a:latin typeface="Calibri" panose="020F0502020204030204" pitchFamily="34" charset="0"/>
              </a:rPr>
              <a:t>not </a:t>
            </a:r>
            <a:r>
              <a:rPr lang="en-US" altLang="en-US" dirty="0" smtClean="0">
                <a:latin typeface="Calibri" panose="020F0502020204030204" pitchFamily="34" charset="0"/>
              </a:rPr>
              <a:t>Poisson (Real nets have hubs + wide degree spread)</a:t>
            </a:r>
          </a:p>
          <a:p>
            <a:pPr lvl="1">
              <a:lnSpc>
                <a:spcPct val="110000"/>
              </a:lnSpc>
            </a:pPr>
            <a:r>
              <a:rPr lang="en-US" altLang="en-US" dirty="0" smtClean="0">
                <a:latin typeface="Calibri" panose="020F0502020204030204" pitchFamily="34" charset="0"/>
              </a:rPr>
              <a:t>The Poisson form significantly underestimates the number of high degree nodes</a:t>
            </a:r>
          </a:p>
          <a:p>
            <a:pPr lvl="1">
              <a:lnSpc>
                <a:spcPct val="110000"/>
              </a:lnSpc>
            </a:pPr>
            <a:r>
              <a:rPr lang="en-US" altLang="en-US" dirty="0" smtClean="0">
                <a:latin typeface="Calibri" panose="020F0502020204030204" pitchFamily="34" charset="0"/>
              </a:rPr>
              <a:t>The spread in the degree of real networks is much wider than expected in a random network (if Internet were random, we expect </a:t>
            </a:r>
            <a:r>
              <a:rPr lang="el-GR" altLang="en-US" dirty="0" smtClean="0">
                <a:latin typeface="Calibri" panose="020F0502020204030204" pitchFamily="34" charset="0"/>
              </a:rPr>
              <a:t>σ</a:t>
            </a:r>
            <a:r>
              <a:rPr lang="en-US" altLang="en-US" dirty="0" smtClean="0">
                <a:latin typeface="Calibri" panose="020F0502020204030204" pitchFamily="34" charset="0"/>
              </a:rPr>
              <a:t> </a:t>
            </a:r>
            <a:r>
              <a:rPr lang="en-US" altLang="en-US" dirty="0">
                <a:latin typeface="Calibri" panose="020F0502020204030204" pitchFamily="34" charset="0"/>
              </a:rPr>
              <a:t>= </a:t>
            </a:r>
            <a:r>
              <a:rPr lang="en-US" altLang="en-US" dirty="0" smtClean="0">
                <a:latin typeface="Calibri" panose="020F0502020204030204" pitchFamily="34" charset="0"/>
              </a:rPr>
              <a:t>2.57, but </a:t>
            </a:r>
            <a:r>
              <a:rPr lang="el-GR" altLang="en-US" dirty="0" smtClean="0">
                <a:latin typeface="Calibri" panose="020F0502020204030204" pitchFamily="34" charset="0"/>
              </a:rPr>
              <a:t>σ</a:t>
            </a:r>
            <a:r>
              <a:rPr lang="en-US" altLang="en-US" baseline="-25000" dirty="0" smtClean="0">
                <a:latin typeface="Calibri" panose="020F0502020204030204" pitchFamily="34" charset="0"/>
              </a:rPr>
              <a:t>Internet</a:t>
            </a:r>
            <a:r>
              <a:rPr lang="en-US" altLang="en-US" dirty="0" smtClean="0">
                <a:latin typeface="Calibri" panose="020F0502020204030204" pitchFamily="34" charset="0"/>
              </a:rPr>
              <a:t> </a:t>
            </a:r>
            <a:r>
              <a:rPr lang="en-US" altLang="en-US" dirty="0">
                <a:latin typeface="Calibri" panose="020F0502020204030204" pitchFamily="34" charset="0"/>
              </a:rPr>
              <a:t>= </a:t>
            </a:r>
            <a:r>
              <a:rPr lang="en-US" altLang="en-US" dirty="0" smtClean="0">
                <a:latin typeface="Calibri" panose="020F0502020204030204" pitchFamily="34" charset="0"/>
              </a:rPr>
              <a:t>14.14)</a:t>
            </a:r>
            <a:endParaRPr lang="en-US" altLang="en-US" dirty="0">
              <a:latin typeface="Calibri" panose="020F0502020204030204" pitchFamily="34" charset="0"/>
            </a:endParaRPr>
          </a:p>
        </p:txBody>
      </p:sp>
      <p:pic>
        <p:nvPicPr>
          <p:cNvPr id="4" name="Picture 3" descr="Degree Distribution of Real Networks."/>
          <p:cNvPicPr/>
          <p:nvPr/>
        </p:nvPicPr>
        <p:blipFill>
          <a:blip r:link="rId3">
            <a:extLst>
              <a:ext uri="{28A0092B-C50C-407E-A947-70E740481C1C}">
                <a14:useLocalDpi xmlns:a14="http://schemas.microsoft.com/office/drawing/2010/main" val="0"/>
              </a:ext>
            </a:extLst>
          </a:blip>
          <a:srcRect/>
          <a:stretch>
            <a:fillRect/>
          </a:stretch>
        </p:blipFill>
        <p:spPr bwMode="auto">
          <a:xfrm>
            <a:off x="710005" y="3913974"/>
            <a:ext cx="7563746" cy="2944026"/>
          </a:xfrm>
          <a:prstGeom prst="rect">
            <a:avLst/>
          </a:prstGeom>
          <a:noFill/>
          <a:ln>
            <a:noFill/>
          </a:ln>
        </p:spPr>
      </p:pic>
      <p:sp>
        <p:nvSpPr>
          <p:cNvPr id="2" name="TextBox 1"/>
          <p:cNvSpPr txBox="1"/>
          <p:nvPr/>
        </p:nvSpPr>
        <p:spPr>
          <a:xfrm>
            <a:off x="8166175" y="4145618"/>
            <a:ext cx="3290719" cy="1938992"/>
          </a:xfrm>
          <a:prstGeom prst="rect">
            <a:avLst/>
          </a:prstGeom>
          <a:solidFill>
            <a:srgbClr val="FFFF00"/>
          </a:solidFill>
        </p:spPr>
        <p:txBody>
          <a:bodyPr wrap="square" rtlCol="0">
            <a:spAutoFit/>
          </a:bodyPr>
          <a:lstStyle/>
          <a:p>
            <a:r>
              <a:rPr lang="en-US" sz="2400" dirty="0"/>
              <a:t>The degree distribution of the (a) Internet, (b) science collaboration network, and (c) protein interaction network</a:t>
            </a:r>
          </a:p>
        </p:txBody>
      </p:sp>
      <p:sp>
        <p:nvSpPr>
          <p:cNvPr id="6" name="TextBox 5"/>
          <p:cNvSpPr txBox="1"/>
          <p:nvPr/>
        </p:nvSpPr>
        <p:spPr>
          <a:xfrm>
            <a:off x="8166175" y="6316254"/>
            <a:ext cx="2768179" cy="338554"/>
          </a:xfrm>
          <a:prstGeom prst="rect">
            <a:avLst/>
          </a:prstGeom>
          <a:solidFill>
            <a:srgbClr val="F0CDBC"/>
          </a:solidFill>
        </p:spPr>
        <p:txBody>
          <a:bodyPr wrap="square" rtlCol="0">
            <a:spAutoFit/>
          </a:bodyPr>
          <a:lstStyle/>
          <a:p>
            <a:r>
              <a:rPr lang="en-US" sz="1600" dirty="0" smtClean="0"/>
              <a:t>Figures courtesy </a:t>
            </a:r>
            <a:r>
              <a:rPr lang="en-US" sz="1600" dirty="0" err="1" smtClean="0"/>
              <a:t>Barabasi</a:t>
            </a:r>
            <a:r>
              <a:rPr lang="en-US" sz="1600" dirty="0" smtClean="0"/>
              <a:t> 2016</a:t>
            </a:r>
            <a:endParaRPr lang="en-US" sz="1600" dirty="0"/>
          </a:p>
        </p:txBody>
      </p:sp>
      <p:sp>
        <p:nvSpPr>
          <p:cNvPr id="7" name="TextBox 6"/>
          <p:cNvSpPr txBox="1"/>
          <p:nvPr/>
        </p:nvSpPr>
        <p:spPr>
          <a:xfrm>
            <a:off x="8273751" y="6302028"/>
            <a:ext cx="2768179" cy="338554"/>
          </a:xfrm>
          <a:prstGeom prst="rect">
            <a:avLst/>
          </a:prstGeom>
          <a:solidFill>
            <a:srgbClr val="F0CDBC"/>
          </a:solidFill>
        </p:spPr>
        <p:txBody>
          <a:bodyPr wrap="square" rtlCol="0">
            <a:spAutoFit/>
          </a:bodyPr>
          <a:lstStyle/>
          <a:p>
            <a:r>
              <a:rPr lang="en-US" sz="1600" dirty="0" smtClean="0"/>
              <a:t>Figures courtesy </a:t>
            </a:r>
            <a:r>
              <a:rPr lang="en-US" sz="1600" dirty="0" err="1" smtClean="0"/>
              <a:t>Barabasi</a:t>
            </a:r>
            <a:r>
              <a:rPr lang="en-US" sz="1600" dirty="0" smtClean="0"/>
              <a:t> 2016</a:t>
            </a:r>
            <a:endParaRPr lang="en-US" sz="1600" dirty="0"/>
          </a:p>
        </p:txBody>
      </p:sp>
    </p:spTree>
    <p:extLst>
      <p:ext uri="{BB962C8B-B14F-4D97-AF65-F5344CB8AC3E}">
        <p14:creationId xmlns:p14="http://schemas.microsoft.com/office/powerpoint/2010/main" val="1937154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The Small World Phenomenon &amp; </a:t>
            </a:r>
            <a:r>
              <a:rPr lang="en-US" altLang="en-US" sz="4000" dirty="0" err="1">
                <a:effectLst>
                  <a:outerShdw blurRad="38100" dist="38100" dir="2700000" algn="tl">
                    <a:srgbClr val="C0C0C0"/>
                  </a:outerShdw>
                </a:effectLst>
              </a:rPr>
              <a:t>Erdös</a:t>
            </a:r>
            <a:r>
              <a:rPr lang="en-US" altLang="en-US" sz="4000" dirty="0">
                <a:effectLst>
                  <a:outerShdw blurRad="38100" dist="38100" dir="2700000" algn="tl">
                    <a:srgbClr val="C0C0C0"/>
                  </a:outerShdw>
                </a:effectLst>
              </a:rPr>
              <a:t> </a:t>
            </a:r>
            <a:r>
              <a:rPr lang="en-US" altLang="en-US" sz="4000" dirty="0" smtClean="0">
                <a:effectLst>
                  <a:outerShdw blurRad="38100" dist="38100" dir="2700000" algn="tl">
                    <a:srgbClr val="C0C0C0"/>
                  </a:outerShdw>
                </a:effectLst>
              </a:rPr>
              <a:t>Number</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659999" y="1175709"/>
            <a:ext cx="10906887" cy="5558577"/>
          </a:xfrm>
        </p:spPr>
        <p:txBody>
          <a:bodyPr vert="horz" lIns="92075" tIns="46038" rIns="92075" bIns="46038" rtlCol="0">
            <a:noAutofit/>
          </a:bodyPr>
          <a:lstStyle/>
          <a:p>
            <a:pPr>
              <a:spcAft>
                <a:spcPts val="400"/>
              </a:spcAft>
            </a:pPr>
            <a:r>
              <a:rPr lang="en-US" altLang="en-US" dirty="0">
                <a:latin typeface="Calibri" panose="020F0502020204030204" pitchFamily="34" charset="0"/>
              </a:rPr>
              <a:t>Small world </a:t>
            </a:r>
            <a:r>
              <a:rPr lang="en-US" altLang="en-US" dirty="0" smtClean="0">
                <a:latin typeface="Calibri" panose="020F0502020204030204" pitchFamily="34" charset="0"/>
              </a:rPr>
              <a:t>phenomenon (</a:t>
            </a:r>
            <a:r>
              <a:rPr lang="en-US" altLang="en-US" dirty="0">
                <a:latin typeface="Calibri" panose="020F0502020204030204" pitchFamily="34" charset="0"/>
              </a:rPr>
              <a:t>Six degrees of </a:t>
            </a:r>
            <a:r>
              <a:rPr lang="en-US" altLang="en-US" dirty="0" smtClean="0">
                <a:latin typeface="Calibri" panose="020F0502020204030204" pitchFamily="34" charset="0"/>
              </a:rPr>
              <a:t>separation)</a:t>
            </a:r>
            <a:endParaRPr lang="en-US" altLang="en-US" dirty="0">
              <a:latin typeface="Calibri" panose="020F0502020204030204" pitchFamily="34" charset="0"/>
            </a:endParaRPr>
          </a:p>
          <a:p>
            <a:pPr lvl="1">
              <a:spcAft>
                <a:spcPts val="400"/>
              </a:spcAft>
            </a:pPr>
            <a:r>
              <a:rPr lang="en-US" altLang="en-US" dirty="0">
                <a:latin typeface="Calibri" panose="020F0502020204030204" pitchFamily="34" charset="0"/>
              </a:rPr>
              <a:t>Stanley Milgram’s experiments (1960s</a:t>
            </a:r>
            <a:r>
              <a:rPr lang="en-US" altLang="en-US" dirty="0" smtClean="0">
                <a:latin typeface="Calibri" panose="020F0502020204030204" pitchFamily="34" charset="0"/>
              </a:rPr>
              <a:t>)</a:t>
            </a:r>
            <a:endParaRPr lang="en-US" altLang="en-US" dirty="0">
              <a:latin typeface="Calibri" panose="020F0502020204030204" pitchFamily="34" charset="0"/>
            </a:endParaRPr>
          </a:p>
          <a:p>
            <a:pPr lvl="1">
              <a:spcAft>
                <a:spcPts val="400"/>
              </a:spcAft>
            </a:pPr>
            <a:r>
              <a:rPr lang="en-US" altLang="en-US" dirty="0">
                <a:latin typeface="Calibri" panose="020F0502020204030204" pitchFamily="34" charset="0"/>
              </a:rPr>
              <a:t>Microsoft Instant Messaging (IM) </a:t>
            </a:r>
            <a:r>
              <a:rPr lang="en-US" altLang="en-US" dirty="0" smtClean="0">
                <a:latin typeface="Calibri" panose="020F0502020204030204" pitchFamily="34" charset="0"/>
              </a:rPr>
              <a:t>experiment:  J. </a:t>
            </a:r>
            <a:r>
              <a:rPr lang="en-US" altLang="en-US" dirty="0" err="1" smtClean="0">
                <a:latin typeface="Calibri" panose="020F0502020204030204" pitchFamily="34" charset="0"/>
              </a:rPr>
              <a:t>Leskovec</a:t>
            </a:r>
            <a:r>
              <a:rPr lang="en-US" altLang="en-US" dirty="0" smtClean="0">
                <a:latin typeface="Calibri" panose="020F0502020204030204" pitchFamily="34" charset="0"/>
              </a:rPr>
              <a:t> &amp; E. </a:t>
            </a:r>
            <a:r>
              <a:rPr lang="en-US" altLang="en-US" dirty="0">
                <a:latin typeface="Calibri" panose="020F0502020204030204" pitchFamily="34" charset="0"/>
              </a:rPr>
              <a:t>Horvitz (</a:t>
            </a:r>
            <a:r>
              <a:rPr lang="en-US" altLang="en-US" dirty="0" smtClean="0">
                <a:latin typeface="Calibri" panose="020F0502020204030204" pitchFamily="34" charset="0"/>
              </a:rPr>
              <a:t>WWW’08)</a:t>
            </a:r>
          </a:p>
          <a:p>
            <a:pPr lvl="2">
              <a:spcAft>
                <a:spcPts val="400"/>
              </a:spcAft>
            </a:pPr>
            <a:r>
              <a:rPr lang="en-US" altLang="en-US" dirty="0" smtClean="0">
                <a:latin typeface="Calibri" panose="020F0502020204030204" pitchFamily="34" charset="0"/>
              </a:rPr>
              <a:t>240 </a:t>
            </a:r>
            <a:r>
              <a:rPr lang="en-US" altLang="en-US" dirty="0">
                <a:latin typeface="Calibri" panose="020F0502020204030204" pitchFamily="34" charset="0"/>
              </a:rPr>
              <a:t>M active user </a:t>
            </a:r>
            <a:r>
              <a:rPr lang="en-US" altLang="en-US" dirty="0" smtClean="0">
                <a:latin typeface="Calibri" panose="020F0502020204030204" pitchFamily="34" charset="0"/>
              </a:rPr>
              <a:t>accounts: Est</a:t>
            </a:r>
            <a:r>
              <a:rPr lang="en-US" altLang="en-US" dirty="0">
                <a:latin typeface="Calibri" panose="020F0502020204030204" pitchFamily="34" charset="0"/>
              </a:rPr>
              <a:t>. avg. distance 6.6 &amp; est. mean median 7</a:t>
            </a:r>
          </a:p>
          <a:p>
            <a:pPr>
              <a:spcAft>
                <a:spcPts val="400"/>
              </a:spcAft>
            </a:pPr>
            <a:r>
              <a:rPr lang="en-US" altLang="en-US" dirty="0" smtClean="0">
                <a:latin typeface="Calibri" panose="020F0502020204030204" pitchFamily="34" charset="0"/>
              </a:rPr>
              <a:t>Why small world?  Let N: # of nodes,  d: distance, &lt;k&gt;: average degree</a:t>
            </a:r>
          </a:p>
          <a:p>
            <a:pPr lvl="1">
              <a:spcAft>
                <a:spcPts val="400"/>
              </a:spcAft>
            </a:pPr>
            <a:endParaRPr lang="en-US" altLang="en-US" dirty="0">
              <a:latin typeface="Calibri" panose="020F0502020204030204" pitchFamily="34" charset="0"/>
            </a:endParaRPr>
          </a:p>
          <a:p>
            <a:pPr lvl="1">
              <a:spcAft>
                <a:spcPts val="400"/>
              </a:spcAft>
            </a:pPr>
            <a:endParaRPr lang="en-US" altLang="en-US" dirty="0" smtClean="0">
              <a:latin typeface="Calibri" panose="020F0502020204030204" pitchFamily="34" charset="0"/>
            </a:endParaRPr>
          </a:p>
          <a:p>
            <a:pPr lvl="1">
              <a:spcAft>
                <a:spcPts val="400"/>
              </a:spcAft>
            </a:pPr>
            <a:r>
              <a:rPr lang="en-US" altLang="en-US" dirty="0" smtClean="0">
                <a:latin typeface="Calibri" panose="020F0502020204030204" pitchFamily="34" charset="0"/>
              </a:rPr>
              <a:t>In today’s tightly connected world: </a:t>
            </a:r>
          </a:p>
          <a:p>
            <a:pPr>
              <a:spcAft>
                <a:spcPts val="400"/>
              </a:spcAft>
            </a:pPr>
            <a:r>
              <a:rPr lang="en-US" altLang="en-US" dirty="0" err="1" smtClean="0">
                <a:latin typeface="Calibri" panose="020F0502020204030204" pitchFamily="34" charset="0"/>
              </a:rPr>
              <a:t>Erdös</a:t>
            </a:r>
            <a:r>
              <a:rPr lang="en-US" altLang="en-US" dirty="0" smtClean="0">
                <a:latin typeface="Calibri" panose="020F0502020204030204" pitchFamily="34" charset="0"/>
              </a:rPr>
              <a:t> </a:t>
            </a:r>
            <a:r>
              <a:rPr lang="en-US" altLang="en-US" dirty="0">
                <a:latin typeface="Calibri" panose="020F0502020204030204" pitchFamily="34" charset="0"/>
              </a:rPr>
              <a:t>number: Distance from him/her to </a:t>
            </a:r>
            <a:r>
              <a:rPr lang="en-US" altLang="en-US" dirty="0" err="1">
                <a:latin typeface="Calibri" panose="020F0502020204030204" pitchFamily="34" charset="0"/>
              </a:rPr>
              <a:t>Erdös</a:t>
            </a:r>
            <a:r>
              <a:rPr lang="en-US" altLang="en-US" dirty="0">
                <a:latin typeface="Calibri" panose="020F0502020204030204" pitchFamily="34" charset="0"/>
              </a:rPr>
              <a:t> in the coauthor graph</a:t>
            </a:r>
          </a:p>
          <a:p>
            <a:pPr lvl="1">
              <a:spcAft>
                <a:spcPts val="400"/>
              </a:spcAft>
            </a:pPr>
            <a:r>
              <a:rPr lang="en-US" altLang="en-US" dirty="0">
                <a:latin typeface="Calibri" panose="020F0502020204030204" pitchFamily="34" charset="0"/>
              </a:rPr>
              <a:t>Paul </a:t>
            </a:r>
            <a:r>
              <a:rPr lang="en-US" altLang="en-US" dirty="0" err="1">
                <a:latin typeface="Calibri" panose="020F0502020204030204" pitchFamily="34" charset="0"/>
              </a:rPr>
              <a:t>Erdös</a:t>
            </a:r>
            <a:r>
              <a:rPr lang="en-US" altLang="en-US" dirty="0">
                <a:latin typeface="Calibri" panose="020F0502020204030204" pitchFamily="34" charset="0"/>
              </a:rPr>
              <a:t> (a mathematician who published about 1500 papers)</a:t>
            </a:r>
          </a:p>
          <a:p>
            <a:pPr lvl="1">
              <a:spcAft>
                <a:spcPts val="400"/>
              </a:spcAft>
            </a:pPr>
            <a:r>
              <a:rPr lang="en-US" altLang="en-US" dirty="0">
                <a:latin typeface="Calibri" panose="020F0502020204030204" pitchFamily="34" charset="0"/>
              </a:rPr>
              <a:t>Similarly, Kevin Bacon number (co-appearance in a movie</a:t>
            </a:r>
            <a:r>
              <a:rPr lang="en-US" altLang="en-US" dirty="0" smtClean="0">
                <a:latin typeface="Calibri" panose="020F0502020204030204" pitchFamily="34" charset="0"/>
              </a:rPr>
              <a:t>)</a:t>
            </a:r>
            <a:endParaRPr lang="en-US" altLang="en-US" dirty="0">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5878379" y="4397969"/>
            <a:ext cx="4575877" cy="742277"/>
          </a:xfrm>
          <a:prstGeom prst="rect">
            <a:avLst/>
          </a:prstGeom>
        </p:spPr>
      </p:pic>
      <p:pic>
        <p:nvPicPr>
          <p:cNvPr id="2" name="Picture 1"/>
          <p:cNvPicPr>
            <a:picLocks noChangeAspect="1"/>
          </p:cNvPicPr>
          <p:nvPr/>
        </p:nvPicPr>
        <p:blipFill>
          <a:blip r:embed="rId4"/>
          <a:stretch>
            <a:fillRect/>
          </a:stretch>
        </p:blipFill>
        <p:spPr>
          <a:xfrm>
            <a:off x="1389808" y="3619693"/>
            <a:ext cx="7968382" cy="666975"/>
          </a:xfrm>
          <a:prstGeom prst="rect">
            <a:avLst/>
          </a:prstGeom>
        </p:spPr>
      </p:pic>
      <p:sp>
        <p:nvSpPr>
          <p:cNvPr id="4" name="TextBox 3"/>
          <p:cNvSpPr txBox="1"/>
          <p:nvPr/>
        </p:nvSpPr>
        <p:spPr>
          <a:xfrm>
            <a:off x="9820762" y="4150866"/>
            <a:ext cx="1958861" cy="384721"/>
          </a:xfrm>
          <a:prstGeom prst="rect">
            <a:avLst/>
          </a:prstGeom>
          <a:solidFill>
            <a:srgbClr val="99FFCC"/>
          </a:solidFill>
        </p:spPr>
        <p:txBody>
          <a:bodyPr wrap="square" rtlCol="0">
            <a:spAutoFit/>
          </a:bodyPr>
          <a:lstStyle/>
          <a:p>
            <a:pPr algn="ctr"/>
            <a:r>
              <a:rPr lang="en-US" dirty="0" smtClean="0"/>
              <a:t>World population</a:t>
            </a:r>
            <a:endParaRPr lang="en-US" dirty="0"/>
          </a:p>
        </p:txBody>
      </p:sp>
      <p:sp>
        <p:nvSpPr>
          <p:cNvPr id="7" name="TextBox 6"/>
          <p:cNvSpPr txBox="1"/>
          <p:nvPr/>
        </p:nvSpPr>
        <p:spPr>
          <a:xfrm>
            <a:off x="9830564" y="4978881"/>
            <a:ext cx="2282547" cy="384721"/>
          </a:xfrm>
          <a:prstGeom prst="rect">
            <a:avLst/>
          </a:prstGeom>
          <a:solidFill>
            <a:srgbClr val="FFFF00"/>
          </a:solidFill>
        </p:spPr>
        <p:txBody>
          <a:bodyPr wrap="square" rtlCol="0">
            <a:spAutoFit/>
          </a:bodyPr>
          <a:lstStyle/>
          <a:p>
            <a:pPr algn="ctr"/>
            <a:r>
              <a:rPr lang="en-US" dirty="0" smtClean="0"/>
              <a:t>Average connectivity</a:t>
            </a:r>
            <a:endParaRPr lang="en-US" dirty="0"/>
          </a:p>
        </p:txBody>
      </p:sp>
      <p:cxnSp>
        <p:nvCxnSpPr>
          <p:cNvPr id="8" name="Curved Connector 9"/>
          <p:cNvCxnSpPr>
            <a:cxnSpLocks noChangeShapeType="1"/>
          </p:cNvCxnSpPr>
          <p:nvPr/>
        </p:nvCxnSpPr>
        <p:spPr bwMode="auto">
          <a:xfrm rot="10800000">
            <a:off x="8885816" y="5042853"/>
            <a:ext cx="944748" cy="135425"/>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9" name="Curved Connector 9"/>
          <p:cNvCxnSpPr>
            <a:cxnSpLocks noChangeShapeType="1"/>
          </p:cNvCxnSpPr>
          <p:nvPr/>
        </p:nvCxnSpPr>
        <p:spPr bwMode="auto">
          <a:xfrm rot="10800000" flipV="1">
            <a:off x="9208546" y="4350962"/>
            <a:ext cx="622018" cy="294109"/>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89027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8786" y="2522384"/>
            <a:ext cx="255270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Networks and Their Representations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605090" y="1145006"/>
            <a:ext cx="11209682" cy="5301061"/>
          </a:xfrm>
        </p:spPr>
        <p:txBody>
          <a:bodyPr vert="horz" lIns="92075" tIns="46038" rIns="92075" bIns="46038" rtlCol="0">
            <a:noAutofit/>
          </a:bodyPr>
          <a:lstStyle/>
          <a:p>
            <a:pPr>
              <a:spcBef>
                <a:spcPts val="500"/>
              </a:spcBef>
            </a:pPr>
            <a:r>
              <a:rPr lang="en-US" altLang="en-US" dirty="0" smtClean="0">
                <a:latin typeface="Calibri" panose="020F0502020204030204" pitchFamily="34" charset="0"/>
              </a:rPr>
              <a:t>A </a:t>
            </a:r>
            <a:r>
              <a:rPr lang="en-US" altLang="en-US" dirty="0">
                <a:latin typeface="Calibri" panose="020F0502020204030204" pitchFamily="34" charset="0"/>
              </a:rPr>
              <a:t>network/graph: G = (V, E), where V: vertices/nodes, E: edges/links</a:t>
            </a:r>
          </a:p>
          <a:p>
            <a:pPr lvl="1">
              <a:lnSpc>
                <a:spcPct val="110000"/>
              </a:lnSpc>
            </a:pPr>
            <a:r>
              <a:rPr lang="en-US" altLang="en-US" dirty="0">
                <a:latin typeface="Calibri" panose="020F0502020204030204" pitchFamily="34" charset="0"/>
              </a:rPr>
              <a:t>E: a subset of V × V, n = |V| (order of G), m = |E| (size of </a:t>
            </a:r>
            <a:r>
              <a:rPr lang="en-US" altLang="en-US" dirty="0" smtClean="0">
                <a:latin typeface="Calibri" panose="020F0502020204030204" pitchFamily="34" charset="0"/>
              </a:rPr>
              <a:t>G)</a:t>
            </a:r>
          </a:p>
          <a:p>
            <a:pPr lvl="1">
              <a:lnSpc>
                <a:spcPct val="110000"/>
              </a:lnSpc>
            </a:pPr>
            <a:r>
              <a:rPr lang="en-US" altLang="en-US" dirty="0" smtClean="0">
                <a:solidFill>
                  <a:srgbClr val="000000"/>
                </a:solidFill>
                <a:latin typeface="Calibri" panose="020F0502020204030204" pitchFamily="34" charset="0"/>
              </a:rPr>
              <a:t>Adjacency matrix</a:t>
            </a:r>
          </a:p>
          <a:p>
            <a:pPr lvl="2">
              <a:lnSpc>
                <a:spcPct val="110000"/>
              </a:lnSpc>
            </a:pPr>
            <a:r>
              <a:rPr lang="en-US" altLang="en-US" dirty="0" err="1" smtClean="0">
                <a:solidFill>
                  <a:srgbClr val="000000"/>
                </a:solidFill>
                <a:latin typeface="Calibri" panose="020F0502020204030204" pitchFamily="34" charset="0"/>
              </a:rPr>
              <a:t>A</a:t>
            </a:r>
            <a:r>
              <a:rPr lang="en-US" altLang="en-US" baseline="-25000" dirty="0" err="1" smtClean="0">
                <a:solidFill>
                  <a:srgbClr val="000000"/>
                </a:solidFill>
                <a:latin typeface="Calibri" panose="020F0502020204030204" pitchFamily="34" charset="0"/>
              </a:rPr>
              <a:t>ij</a:t>
            </a:r>
            <a:r>
              <a:rPr lang="en-US" altLang="en-US" dirty="0" smtClean="0">
                <a:solidFill>
                  <a:srgbClr val="000000"/>
                </a:solidFill>
                <a:latin typeface="Calibri" panose="020F0502020204030204" pitchFamily="34" charset="0"/>
              </a:rPr>
              <a:t> </a:t>
            </a:r>
            <a:r>
              <a:rPr lang="en-US" altLang="en-US" dirty="0">
                <a:solidFill>
                  <a:srgbClr val="000000"/>
                </a:solidFill>
                <a:latin typeface="Calibri" panose="020F0502020204030204" pitchFamily="34" charset="0"/>
              </a:rPr>
              <a:t>= 1 if there is an edge between vertices </a:t>
            </a:r>
            <a:r>
              <a:rPr lang="en-US" altLang="en-US" dirty="0" err="1">
                <a:solidFill>
                  <a:srgbClr val="000000"/>
                </a:solidFill>
                <a:latin typeface="Calibri" panose="020F0502020204030204" pitchFamily="34" charset="0"/>
              </a:rPr>
              <a:t>i</a:t>
            </a:r>
            <a:r>
              <a:rPr lang="en-US" altLang="en-US" dirty="0">
                <a:solidFill>
                  <a:srgbClr val="000000"/>
                </a:solidFill>
                <a:latin typeface="Calibri" panose="020F0502020204030204" pitchFamily="34" charset="0"/>
              </a:rPr>
              <a:t> and j; 0 </a:t>
            </a:r>
            <a:r>
              <a:rPr lang="en-US" altLang="en-US" dirty="0" smtClean="0">
                <a:solidFill>
                  <a:srgbClr val="000000"/>
                </a:solidFill>
                <a:latin typeface="Calibri" panose="020F0502020204030204" pitchFamily="34" charset="0"/>
              </a:rPr>
              <a:t>otherwise</a:t>
            </a:r>
          </a:p>
          <a:p>
            <a:pPr>
              <a:lnSpc>
                <a:spcPct val="110000"/>
              </a:lnSpc>
            </a:pPr>
            <a:r>
              <a:rPr lang="en-US" altLang="en-US" dirty="0" smtClean="0">
                <a:latin typeface="Calibri" panose="020F0502020204030204" pitchFamily="34" charset="0"/>
              </a:rPr>
              <a:t>Various kinds of networks: </a:t>
            </a:r>
            <a:endParaRPr lang="en-US" altLang="en-US" dirty="0">
              <a:latin typeface="Calibri" panose="020F0502020204030204" pitchFamily="34" charset="0"/>
            </a:endParaRPr>
          </a:p>
          <a:p>
            <a:pPr lvl="1">
              <a:lnSpc>
                <a:spcPct val="110000"/>
              </a:lnSpc>
            </a:pPr>
            <a:r>
              <a:rPr lang="en-US" altLang="en-US" dirty="0">
                <a:latin typeface="Calibri" panose="020F0502020204030204" pitchFamily="34" charset="0"/>
              </a:rPr>
              <a:t>Simple </a:t>
            </a:r>
            <a:r>
              <a:rPr lang="en-US" altLang="en-US" dirty="0" smtClean="0">
                <a:latin typeface="Calibri" panose="020F0502020204030204" pitchFamily="34" charset="0"/>
              </a:rPr>
              <a:t>network: If </a:t>
            </a:r>
            <a:r>
              <a:rPr lang="en-US" altLang="en-US" dirty="0">
                <a:latin typeface="Calibri" panose="020F0502020204030204" pitchFamily="34" charset="0"/>
              </a:rPr>
              <a:t>a network has neither self-edges nor multi-edges</a:t>
            </a:r>
          </a:p>
          <a:p>
            <a:pPr lvl="1">
              <a:lnSpc>
                <a:spcPct val="110000"/>
              </a:lnSpc>
            </a:pPr>
            <a:r>
              <a:rPr lang="en-US" altLang="en-US" dirty="0" smtClean="0">
                <a:latin typeface="Calibri" panose="020F0502020204030204" pitchFamily="34" charset="0"/>
              </a:rPr>
              <a:t>Multi-edge (multigraph):  if </a:t>
            </a:r>
            <a:r>
              <a:rPr lang="en-US" altLang="en-US" dirty="0">
                <a:latin typeface="Calibri" panose="020F0502020204030204" pitchFamily="34" charset="0"/>
              </a:rPr>
              <a:t>more than one edge between the same pair of vertices</a:t>
            </a:r>
          </a:p>
          <a:p>
            <a:pPr lvl="1">
              <a:lnSpc>
                <a:spcPct val="110000"/>
              </a:lnSpc>
            </a:pPr>
            <a:r>
              <a:rPr lang="en-US" altLang="en-US" dirty="0" smtClean="0">
                <a:latin typeface="Calibri" panose="020F0502020204030204" pitchFamily="34" charset="0"/>
              </a:rPr>
              <a:t>Self-loop</a:t>
            </a:r>
            <a:r>
              <a:rPr lang="en-US" altLang="en-US" dirty="0">
                <a:latin typeface="Calibri" panose="020F0502020204030204" pitchFamily="34" charset="0"/>
              </a:rPr>
              <a:t>: if an edge connects vertex to itself (i.e., (v</a:t>
            </a:r>
            <a:r>
              <a:rPr lang="en-US" altLang="en-US" baseline="-25000" dirty="0">
                <a:latin typeface="Calibri" panose="020F0502020204030204" pitchFamily="34" charset="0"/>
              </a:rPr>
              <a:t>i</a:t>
            </a:r>
            <a:r>
              <a:rPr lang="en-US" altLang="en-US" dirty="0">
                <a:latin typeface="Calibri" panose="020F0502020204030204" pitchFamily="34" charset="0"/>
              </a:rPr>
              <a:t>, v</a:t>
            </a:r>
            <a:r>
              <a:rPr lang="en-US" altLang="en-US" baseline="-25000" dirty="0">
                <a:latin typeface="Calibri" panose="020F0502020204030204" pitchFamily="34" charset="0"/>
              </a:rPr>
              <a:t>i</a:t>
            </a:r>
            <a:r>
              <a:rPr lang="en-US" altLang="en-US" dirty="0" smtClean="0">
                <a:latin typeface="Calibri" panose="020F0502020204030204" pitchFamily="34" charset="0"/>
              </a:rPr>
              <a:t>))</a:t>
            </a:r>
          </a:p>
          <a:p>
            <a:pPr lvl="1">
              <a:lnSpc>
                <a:spcPct val="110000"/>
              </a:lnSpc>
            </a:pPr>
            <a:r>
              <a:rPr lang="en-US" altLang="en-US" dirty="0" smtClean="0">
                <a:solidFill>
                  <a:srgbClr val="000000"/>
                </a:solidFill>
                <a:latin typeface="Calibri" panose="020F0502020204030204" pitchFamily="34" charset="0"/>
              </a:rPr>
              <a:t>Directed </a:t>
            </a:r>
            <a:r>
              <a:rPr lang="en-US" altLang="en-US" dirty="0">
                <a:solidFill>
                  <a:srgbClr val="000000"/>
                </a:solidFill>
                <a:latin typeface="Calibri" panose="020F0502020204030204" pitchFamily="34" charset="0"/>
              </a:rPr>
              <a:t>graph (digraph): if each edge has a direction (tail → head)  </a:t>
            </a:r>
            <a:endParaRPr lang="en-US" altLang="en-US" dirty="0" smtClean="0">
              <a:solidFill>
                <a:srgbClr val="000000"/>
              </a:solidFill>
              <a:latin typeface="Calibri" panose="020F0502020204030204" pitchFamily="34" charset="0"/>
            </a:endParaRPr>
          </a:p>
          <a:p>
            <a:pPr lvl="2">
              <a:lnSpc>
                <a:spcPct val="110000"/>
              </a:lnSpc>
            </a:pPr>
            <a:r>
              <a:rPr lang="en-US" altLang="en-US" dirty="0" err="1">
                <a:solidFill>
                  <a:srgbClr val="000000"/>
                </a:solidFill>
                <a:latin typeface="Calibri" panose="020F0502020204030204" pitchFamily="34" charset="0"/>
              </a:rPr>
              <a:t>A</a:t>
            </a:r>
            <a:r>
              <a:rPr lang="en-US" altLang="en-US" baseline="-25000" dirty="0" err="1">
                <a:solidFill>
                  <a:srgbClr val="000000"/>
                </a:solidFill>
                <a:latin typeface="Calibri" panose="020F0502020204030204" pitchFamily="34" charset="0"/>
              </a:rPr>
              <a:t>ij</a:t>
            </a:r>
            <a:r>
              <a:rPr lang="en-US" altLang="en-US" dirty="0">
                <a:solidFill>
                  <a:srgbClr val="000000"/>
                </a:solidFill>
                <a:latin typeface="Calibri" panose="020F0502020204030204" pitchFamily="34" charset="0"/>
              </a:rPr>
              <a:t> = 1 if there is an edge from j to </a:t>
            </a:r>
            <a:r>
              <a:rPr lang="en-US" altLang="en-US" dirty="0" err="1">
                <a:solidFill>
                  <a:srgbClr val="000000"/>
                </a:solidFill>
                <a:latin typeface="Calibri" panose="020F0502020204030204" pitchFamily="34" charset="0"/>
              </a:rPr>
              <a:t>i</a:t>
            </a:r>
            <a:r>
              <a:rPr lang="en-US" altLang="en-US" dirty="0">
                <a:solidFill>
                  <a:srgbClr val="000000"/>
                </a:solidFill>
                <a:latin typeface="Calibri" panose="020F0502020204030204" pitchFamily="34" charset="0"/>
              </a:rPr>
              <a:t>; 0 </a:t>
            </a:r>
            <a:r>
              <a:rPr lang="en-US" altLang="en-US" dirty="0" smtClean="0">
                <a:solidFill>
                  <a:srgbClr val="000000"/>
                </a:solidFill>
                <a:latin typeface="Calibri" panose="020F0502020204030204" pitchFamily="34" charset="0"/>
              </a:rPr>
              <a:t>otherwise</a:t>
            </a:r>
            <a:endParaRPr lang="en-US" altLang="en-US" dirty="0">
              <a:solidFill>
                <a:srgbClr val="000000"/>
              </a:solidFill>
              <a:latin typeface="Calibri" panose="020F0502020204030204" pitchFamily="34" charset="0"/>
            </a:endParaRPr>
          </a:p>
          <a:p>
            <a:pPr lvl="1">
              <a:lnSpc>
                <a:spcPct val="110000"/>
              </a:lnSpc>
            </a:pPr>
            <a:r>
              <a:rPr lang="en-US" altLang="en-US" dirty="0" smtClean="0">
                <a:solidFill>
                  <a:srgbClr val="000000"/>
                </a:solidFill>
                <a:latin typeface="Calibri" panose="020F0502020204030204" pitchFamily="34" charset="0"/>
              </a:rPr>
              <a:t>Weighted </a:t>
            </a:r>
            <a:r>
              <a:rPr lang="en-US" altLang="en-US" dirty="0">
                <a:solidFill>
                  <a:srgbClr val="000000"/>
                </a:solidFill>
                <a:latin typeface="Calibri" panose="020F0502020204030204" pitchFamily="34" charset="0"/>
              </a:rPr>
              <a:t>graph: If a weight </a:t>
            </a:r>
            <a:r>
              <a:rPr lang="en-US" altLang="en-US" dirty="0" err="1">
                <a:solidFill>
                  <a:srgbClr val="000000"/>
                </a:solidFill>
                <a:latin typeface="Calibri" panose="020F0502020204030204" pitchFamily="34" charset="0"/>
              </a:rPr>
              <a:t>w</a:t>
            </a:r>
            <a:r>
              <a:rPr lang="en-US" altLang="en-US" baseline="-25000" dirty="0" err="1">
                <a:solidFill>
                  <a:srgbClr val="000000"/>
                </a:solidFill>
                <a:latin typeface="Calibri" panose="020F0502020204030204" pitchFamily="34" charset="0"/>
              </a:rPr>
              <a:t>ij</a:t>
            </a:r>
            <a:r>
              <a:rPr lang="en-US" altLang="en-US" dirty="0">
                <a:solidFill>
                  <a:srgbClr val="000000"/>
                </a:solidFill>
                <a:latin typeface="Calibri" panose="020F0502020204030204" pitchFamily="34" charset="0"/>
              </a:rPr>
              <a:t> </a:t>
            </a:r>
            <a:r>
              <a:rPr lang="en-US" altLang="en-US" dirty="0" smtClean="0">
                <a:solidFill>
                  <a:srgbClr val="000000"/>
                </a:solidFill>
                <a:latin typeface="Calibri" panose="020F0502020204030204" pitchFamily="34" charset="0"/>
              </a:rPr>
              <a:t>(a </a:t>
            </a:r>
            <a:r>
              <a:rPr lang="en-US" altLang="en-US" dirty="0">
                <a:solidFill>
                  <a:srgbClr val="000000"/>
                </a:solidFill>
                <a:latin typeface="Calibri" panose="020F0502020204030204" pitchFamily="34" charset="0"/>
              </a:rPr>
              <a:t>real number) is associated with each edge </a:t>
            </a:r>
            <a:r>
              <a:rPr lang="en-US" altLang="en-US" dirty="0" err="1">
                <a:solidFill>
                  <a:srgbClr val="000000"/>
                </a:solidFill>
                <a:latin typeface="Calibri" panose="020F0502020204030204" pitchFamily="34" charset="0"/>
              </a:rPr>
              <a:t>v</a:t>
            </a:r>
            <a:r>
              <a:rPr lang="en-US" altLang="en-US" baseline="-25000" dirty="0" err="1">
                <a:solidFill>
                  <a:srgbClr val="000000"/>
                </a:solidFill>
                <a:latin typeface="Calibri" panose="020F0502020204030204" pitchFamily="34" charset="0"/>
              </a:rPr>
              <a:t>ij</a:t>
            </a:r>
            <a:r>
              <a:rPr lang="en-US" altLang="en-US" dirty="0">
                <a:solidFill>
                  <a:srgbClr val="000000"/>
                </a:solidFill>
                <a:latin typeface="Calibri" panose="020F0502020204030204" pitchFamily="34" charset="0"/>
              </a:rPr>
              <a:t> </a:t>
            </a:r>
          </a:p>
        </p:txBody>
      </p:sp>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8849" y="1145006"/>
            <a:ext cx="1552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255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The Watts and </a:t>
            </a:r>
            <a:r>
              <a:rPr lang="en-US" altLang="en-US" sz="4000" dirty="0" err="1">
                <a:effectLst>
                  <a:outerShdw blurRad="38100" dist="38100" dir="2700000" algn="tl">
                    <a:srgbClr val="C0C0C0"/>
                  </a:outerShdw>
                </a:effectLst>
              </a:rPr>
              <a:t>Strogatz</a:t>
            </a:r>
            <a:r>
              <a:rPr lang="en-US" altLang="en-US" sz="4000" dirty="0">
                <a:effectLst>
                  <a:outerShdw blurRad="38100" dist="38100" dir="2700000" algn="tl">
                    <a:srgbClr val="C0C0C0"/>
                  </a:outerShdw>
                </a:effectLst>
              </a:rPr>
              <a:t> Model</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45006"/>
            <a:ext cx="11110660" cy="5484394"/>
          </a:xfrm>
        </p:spPr>
        <p:txBody>
          <a:bodyPr vert="horz" lIns="92075" tIns="46038" rIns="92075" bIns="46038" rtlCol="0">
            <a:noAutofit/>
          </a:bodyPr>
          <a:lstStyle/>
          <a:p>
            <a:pPr>
              <a:lnSpc>
                <a:spcPct val="110000"/>
              </a:lnSpc>
            </a:pPr>
            <a:r>
              <a:rPr lang="en-US" altLang="en-US" dirty="0" smtClean="0">
                <a:latin typeface="Calibri" panose="020F0502020204030204" pitchFamily="34" charset="0"/>
              </a:rPr>
              <a:t>A random network has </a:t>
            </a:r>
            <a:r>
              <a:rPr lang="en-US" altLang="en-US" dirty="0">
                <a:latin typeface="Calibri" panose="020F0502020204030204" pitchFamily="34" charset="0"/>
              </a:rPr>
              <a:t>low </a:t>
            </a:r>
            <a:r>
              <a:rPr lang="en-US" altLang="en-US" dirty="0" smtClean="0">
                <a:latin typeface="Calibri" panose="020F0502020204030204" pitchFamily="34" charset="0"/>
              </a:rPr>
              <a:t>local </a:t>
            </a:r>
            <a:r>
              <a:rPr lang="en-US" altLang="en-US" dirty="0">
                <a:latin typeface="Calibri" panose="020F0502020204030204" pitchFamily="34" charset="0"/>
              </a:rPr>
              <a:t>clustering </a:t>
            </a:r>
            <a:r>
              <a:rPr lang="en-US" altLang="en-US" dirty="0" smtClean="0">
                <a:latin typeface="Calibri" panose="020F0502020204030204" pitchFamily="34" charset="0"/>
              </a:rPr>
              <a:t>coefficient:</a:t>
            </a:r>
          </a:p>
          <a:p>
            <a:pPr lvl="1">
              <a:lnSpc>
                <a:spcPct val="110000"/>
              </a:lnSpc>
            </a:pPr>
            <a:r>
              <a:rPr lang="en-US" altLang="en-US" dirty="0" smtClean="0">
                <a:latin typeface="Calibri" panose="020F0502020204030204" pitchFamily="34" charset="0"/>
              </a:rPr>
              <a:t> </a:t>
            </a:r>
          </a:p>
          <a:p>
            <a:pPr>
              <a:lnSpc>
                <a:spcPct val="110000"/>
              </a:lnSpc>
            </a:pPr>
            <a:endParaRPr lang="en-US" altLang="en-US" dirty="0" smtClean="0">
              <a:latin typeface="Calibri" panose="020F0502020204030204" pitchFamily="34" charset="0"/>
            </a:endParaRPr>
          </a:p>
          <a:p>
            <a:pPr>
              <a:lnSpc>
                <a:spcPct val="110000"/>
              </a:lnSpc>
            </a:pPr>
            <a:r>
              <a:rPr lang="en-US" altLang="en-US" dirty="0" smtClean="0">
                <a:latin typeface="Calibri" panose="020F0502020204030204" pitchFamily="34" charset="0"/>
              </a:rPr>
              <a:t>The </a:t>
            </a:r>
            <a:r>
              <a:rPr lang="en-US" altLang="en-US" dirty="0">
                <a:effectLst>
                  <a:outerShdw blurRad="38100" dist="38100" dir="2700000" algn="tl">
                    <a:srgbClr val="C0C0C0"/>
                  </a:outerShdw>
                </a:effectLst>
              </a:rPr>
              <a:t>Watts and </a:t>
            </a:r>
            <a:r>
              <a:rPr lang="en-US" altLang="en-US" dirty="0" err="1">
                <a:effectLst>
                  <a:outerShdw blurRad="38100" dist="38100" dir="2700000" algn="tl">
                    <a:srgbClr val="C0C0C0"/>
                  </a:outerShdw>
                </a:effectLst>
              </a:rPr>
              <a:t>Strogatz</a:t>
            </a:r>
            <a:r>
              <a:rPr lang="en-US" altLang="en-US" dirty="0">
                <a:effectLst>
                  <a:outerShdw blurRad="38100" dist="38100" dir="2700000" algn="tl">
                    <a:srgbClr val="C0C0C0"/>
                  </a:outerShdw>
                </a:effectLst>
              </a:rPr>
              <a:t> </a:t>
            </a:r>
            <a:r>
              <a:rPr lang="en-US" altLang="en-US" dirty="0" smtClean="0">
                <a:effectLst>
                  <a:outerShdw blurRad="38100" dist="38100" dir="2700000" algn="tl">
                    <a:srgbClr val="C0C0C0"/>
                  </a:outerShdw>
                </a:effectLst>
              </a:rPr>
              <a:t>Model (aka: small world model)</a:t>
            </a:r>
          </a:p>
          <a:p>
            <a:pPr lvl="1">
              <a:lnSpc>
                <a:spcPct val="110000"/>
              </a:lnSpc>
            </a:pPr>
            <a:r>
              <a:rPr lang="en-US" altLang="en-US" dirty="0" smtClean="0">
                <a:latin typeface="Calibri" panose="020F0502020204030204" pitchFamily="34" charset="0"/>
              </a:rPr>
              <a:t>Interpolates between regular lattice and a random network to generate graphs with</a:t>
            </a:r>
          </a:p>
          <a:p>
            <a:pPr lvl="2">
              <a:lnSpc>
                <a:spcPct val="110000"/>
              </a:lnSpc>
            </a:pPr>
            <a:r>
              <a:rPr lang="en-US" altLang="en-US" b="1" dirty="0" smtClean="0">
                <a:latin typeface="Calibri" panose="020F0502020204030204" pitchFamily="34" charset="0"/>
              </a:rPr>
              <a:t>Small-world</a:t>
            </a:r>
            <a:r>
              <a:rPr lang="en-US" altLang="en-US" dirty="0" smtClean="0">
                <a:latin typeface="Calibri" panose="020F0502020204030204" pitchFamily="34" charset="0"/>
              </a:rPr>
              <a:t>: short </a:t>
            </a:r>
            <a:r>
              <a:rPr lang="en-US" altLang="en-US" dirty="0">
                <a:latin typeface="Calibri" panose="020F0502020204030204" pitchFamily="34" charset="0"/>
              </a:rPr>
              <a:t>average path lengths </a:t>
            </a:r>
            <a:endParaRPr lang="en-US" altLang="en-US" dirty="0" smtClean="0">
              <a:latin typeface="Calibri" panose="020F0502020204030204" pitchFamily="34" charset="0"/>
            </a:endParaRPr>
          </a:p>
          <a:p>
            <a:pPr lvl="2">
              <a:lnSpc>
                <a:spcPct val="110000"/>
              </a:lnSpc>
            </a:pPr>
            <a:r>
              <a:rPr lang="en-US" altLang="en-US" b="1" dirty="0" smtClean="0">
                <a:latin typeface="Calibri" panose="020F0502020204030204" pitchFamily="34" charset="0"/>
              </a:rPr>
              <a:t>High clustering coefficient:</a:t>
            </a:r>
            <a:endParaRPr lang="en-US" altLang="en-US" b="1" dirty="0">
              <a:latin typeface="Calibri" panose="020F0502020204030204" pitchFamily="34" charset="0"/>
            </a:endParaRPr>
          </a:p>
        </p:txBody>
      </p:sp>
      <p:pic>
        <p:nvPicPr>
          <p:cNvPr id="4" name="Picture 3"/>
          <p:cNvPicPr>
            <a:picLocks noChangeAspect="1"/>
          </p:cNvPicPr>
          <p:nvPr/>
        </p:nvPicPr>
        <p:blipFill>
          <a:blip r:embed="rId3"/>
          <a:stretch>
            <a:fillRect/>
          </a:stretch>
        </p:blipFill>
        <p:spPr>
          <a:xfrm>
            <a:off x="1441524" y="1705744"/>
            <a:ext cx="4089762" cy="739786"/>
          </a:xfrm>
          <a:prstGeom prst="rect">
            <a:avLst/>
          </a:prstGeom>
        </p:spPr>
      </p:pic>
      <p:sp>
        <p:nvSpPr>
          <p:cNvPr id="5" name="TextBox 4"/>
          <p:cNvSpPr txBox="1"/>
          <p:nvPr/>
        </p:nvSpPr>
        <p:spPr>
          <a:xfrm>
            <a:off x="5864487" y="1576439"/>
            <a:ext cx="5624679" cy="384721"/>
          </a:xfrm>
          <a:prstGeom prst="rect">
            <a:avLst/>
          </a:prstGeom>
          <a:solidFill>
            <a:srgbClr val="FFFF00"/>
          </a:solidFill>
        </p:spPr>
        <p:txBody>
          <a:bodyPr wrap="square" rtlCol="0">
            <a:spAutoFit/>
          </a:bodyPr>
          <a:lstStyle/>
          <a:p>
            <a:r>
              <a:rPr lang="en-US" dirty="0" smtClean="0"/>
              <a:t>L</a:t>
            </a:r>
            <a:r>
              <a:rPr lang="en-US" baseline="-25000" dirty="0" smtClean="0"/>
              <a:t>i</a:t>
            </a:r>
            <a:r>
              <a:rPr lang="en-US" dirty="0" smtClean="0"/>
              <a:t>: Expected # of links between the node i’s </a:t>
            </a:r>
            <a:r>
              <a:rPr lang="en-US" dirty="0" err="1" smtClean="0"/>
              <a:t>k</a:t>
            </a:r>
            <a:r>
              <a:rPr lang="en-US" baseline="-25000" dirty="0" err="1" smtClean="0"/>
              <a:t>i</a:t>
            </a:r>
            <a:r>
              <a:rPr lang="en-US" dirty="0" smtClean="0"/>
              <a:t> neighbors</a:t>
            </a:r>
            <a:endParaRPr lang="en-US" dirty="0"/>
          </a:p>
        </p:txBody>
      </p:sp>
      <p:sp>
        <p:nvSpPr>
          <p:cNvPr id="8" name="TextBox 7"/>
          <p:cNvSpPr txBox="1"/>
          <p:nvPr/>
        </p:nvSpPr>
        <p:spPr>
          <a:xfrm>
            <a:off x="5864487" y="2095294"/>
            <a:ext cx="5499010" cy="384721"/>
          </a:xfrm>
          <a:prstGeom prst="rect">
            <a:avLst/>
          </a:prstGeom>
          <a:solidFill>
            <a:srgbClr val="99FFCC"/>
          </a:solidFill>
        </p:spPr>
        <p:txBody>
          <a:bodyPr wrap="square" rtlCol="0">
            <a:spAutoFit/>
          </a:bodyPr>
          <a:lstStyle/>
          <a:p>
            <a:r>
              <a:rPr lang="en-US" dirty="0" smtClean="0"/>
              <a:t>Possible # of links between the node i’s </a:t>
            </a:r>
            <a:r>
              <a:rPr lang="en-US" dirty="0" err="1" smtClean="0"/>
              <a:t>k</a:t>
            </a:r>
            <a:r>
              <a:rPr lang="en-US" baseline="-25000" dirty="0" err="1" smtClean="0"/>
              <a:t>i</a:t>
            </a:r>
            <a:r>
              <a:rPr lang="en-US" dirty="0" smtClean="0"/>
              <a:t> neighbors</a:t>
            </a:r>
            <a:endParaRPr lang="en-US" dirty="0"/>
          </a:p>
        </p:txBody>
      </p:sp>
      <p:cxnSp>
        <p:nvCxnSpPr>
          <p:cNvPr id="9" name="Curved Connector 9"/>
          <p:cNvCxnSpPr>
            <a:cxnSpLocks noChangeShapeType="1"/>
          </p:cNvCxnSpPr>
          <p:nvPr/>
        </p:nvCxnSpPr>
        <p:spPr bwMode="auto">
          <a:xfrm rot="10800000" flipV="1">
            <a:off x="3486406" y="1705743"/>
            <a:ext cx="2355889" cy="126113"/>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0" name="Curved Connector 9"/>
          <p:cNvCxnSpPr>
            <a:cxnSpLocks noChangeShapeType="1"/>
          </p:cNvCxnSpPr>
          <p:nvPr/>
        </p:nvCxnSpPr>
        <p:spPr bwMode="auto">
          <a:xfrm rot="10800000" flipV="1">
            <a:off x="3948057" y="2376351"/>
            <a:ext cx="1894237" cy="77202"/>
          </a:xfrm>
          <a:prstGeom prst="curvedConnector3">
            <a:avLst>
              <a:gd name="adj1" fmla="val 50000"/>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4" name="TextBox 13"/>
          <p:cNvSpPr txBox="1"/>
          <p:nvPr/>
        </p:nvSpPr>
        <p:spPr>
          <a:xfrm>
            <a:off x="7984593" y="2677453"/>
            <a:ext cx="3711388" cy="329321"/>
          </a:xfrm>
          <a:prstGeom prst="rect">
            <a:avLst/>
          </a:prstGeom>
          <a:solidFill>
            <a:srgbClr val="F0CDBC"/>
          </a:solidFill>
        </p:spPr>
        <p:txBody>
          <a:bodyPr wrap="square" rtlCol="0">
            <a:spAutoFit/>
          </a:bodyPr>
          <a:lstStyle/>
          <a:p>
            <a:pPr marL="0" lvl="3" indent="-876498">
              <a:lnSpc>
                <a:spcPct val="110000"/>
              </a:lnSpc>
            </a:pPr>
            <a:r>
              <a:rPr lang="en-US" altLang="en-US" sz="1400" dirty="0">
                <a:latin typeface="Calibri" panose="020F0502020204030204" pitchFamily="34" charset="0"/>
              </a:rPr>
              <a:t>Duncan J. Watts &amp; Steven </a:t>
            </a:r>
            <a:r>
              <a:rPr lang="en-US" altLang="en-US" sz="1400" dirty="0" err="1">
                <a:latin typeface="Calibri" panose="020F0502020204030204" pitchFamily="34" charset="0"/>
              </a:rPr>
              <a:t>Strogatz</a:t>
            </a:r>
            <a:r>
              <a:rPr lang="en-US" altLang="en-US" sz="1400" dirty="0">
                <a:latin typeface="Calibri" panose="020F0502020204030204" pitchFamily="34" charset="0"/>
              </a:rPr>
              <a:t>, Nature 1998)</a:t>
            </a:r>
          </a:p>
        </p:txBody>
      </p:sp>
      <p:pic>
        <p:nvPicPr>
          <p:cNvPr id="17" name="Picture 3" descr="incre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734" y="4607988"/>
            <a:ext cx="4315672" cy="217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393440a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1286" y="4086813"/>
            <a:ext cx="39624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5"/>
          <p:cNvSpPr txBox="1">
            <a:spLocks noChangeArrowheads="1"/>
          </p:cNvSpPr>
          <p:nvPr/>
        </p:nvSpPr>
        <p:spPr bwMode="auto">
          <a:xfrm>
            <a:off x="9023754" y="3862112"/>
            <a:ext cx="3168246" cy="1354217"/>
          </a:xfrm>
          <a:prstGeom prst="rect">
            <a:avLst/>
          </a:prstGeom>
          <a:solidFill>
            <a:srgbClr val="CCCCFF"/>
          </a:solidFill>
          <a:ln>
            <a:noFill/>
          </a:ln>
          <a:extLst/>
        </p:spPr>
        <p:txBody>
          <a:bodyPr wrap="squar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ts val="600"/>
              </a:spcBef>
              <a:spcAft>
                <a:spcPct val="0"/>
              </a:spcAft>
              <a:buClrTx/>
              <a:buSzTx/>
              <a:buNone/>
            </a:pPr>
            <a:r>
              <a:rPr lang="en-US" altLang="ko-KR" sz="1800" i="1" dirty="0" smtClean="0">
                <a:solidFill>
                  <a:srgbClr val="000000"/>
                </a:solidFill>
                <a:latin typeface="+mn-lt"/>
                <a:ea typeface="Gulim" panose="020B0600000101010101" pitchFamily="34" charset="-127"/>
              </a:rPr>
              <a:t>p</a:t>
            </a:r>
            <a:r>
              <a:rPr lang="en-US" altLang="ko-KR" sz="1800" dirty="0" smtClean="0">
                <a:solidFill>
                  <a:srgbClr val="000000"/>
                </a:solidFill>
                <a:latin typeface="+mn-lt"/>
                <a:ea typeface="Gulim" panose="020B0600000101010101" pitchFamily="34" charset="-127"/>
              </a:rPr>
              <a:t>: </a:t>
            </a:r>
            <a:r>
              <a:rPr lang="en-US" altLang="ko-KR" sz="1800" dirty="0">
                <a:solidFill>
                  <a:srgbClr val="000000"/>
                </a:solidFill>
                <a:latin typeface="+mn-lt"/>
                <a:ea typeface="Gulim" panose="020B0600000101010101" pitchFamily="34" charset="-127"/>
              </a:rPr>
              <a:t>the prob. each link is rewired to a randomly chosen node</a:t>
            </a:r>
          </a:p>
          <a:p>
            <a:pPr defTabSz="914400" eaLnBrk="0" fontAlgn="base" hangingPunct="0">
              <a:spcBef>
                <a:spcPts val="600"/>
              </a:spcBef>
              <a:spcAft>
                <a:spcPct val="0"/>
              </a:spcAft>
              <a:buClrTx/>
              <a:buSzTx/>
              <a:buNone/>
            </a:pPr>
            <a:r>
              <a:rPr lang="en-US" altLang="ko-KR" sz="1800" dirty="0" smtClean="0">
                <a:solidFill>
                  <a:srgbClr val="000000"/>
                </a:solidFill>
                <a:latin typeface="+mn-lt"/>
                <a:ea typeface="Gulim" panose="020B0600000101010101" pitchFamily="34" charset="-127"/>
              </a:rPr>
              <a:t>C(p) : clustering </a:t>
            </a:r>
            <a:r>
              <a:rPr lang="en-US" altLang="ko-KR" sz="1800" dirty="0" err="1" smtClean="0">
                <a:solidFill>
                  <a:srgbClr val="000000"/>
                </a:solidFill>
                <a:latin typeface="+mn-lt"/>
                <a:ea typeface="Gulim" panose="020B0600000101010101" pitchFamily="34" charset="-127"/>
              </a:rPr>
              <a:t>coeff</a:t>
            </a:r>
            <a:r>
              <a:rPr lang="en-US" altLang="ko-KR" sz="1800" dirty="0" smtClean="0">
                <a:solidFill>
                  <a:srgbClr val="000000"/>
                </a:solidFill>
                <a:latin typeface="+mn-lt"/>
                <a:ea typeface="Gulim" panose="020B0600000101010101" pitchFamily="34" charset="-127"/>
              </a:rPr>
              <a:t>. </a:t>
            </a:r>
          </a:p>
          <a:p>
            <a:pPr defTabSz="914400" eaLnBrk="0" fontAlgn="base" hangingPunct="0">
              <a:spcBef>
                <a:spcPts val="600"/>
              </a:spcBef>
              <a:spcAft>
                <a:spcPct val="0"/>
              </a:spcAft>
              <a:buClrTx/>
              <a:buSzTx/>
              <a:buNone/>
            </a:pPr>
            <a:r>
              <a:rPr lang="en-US" altLang="ko-KR" sz="1800" dirty="0" smtClean="0">
                <a:solidFill>
                  <a:srgbClr val="000000"/>
                </a:solidFill>
                <a:latin typeface="+mn-lt"/>
                <a:ea typeface="Gulim" panose="020B0600000101010101" pitchFamily="34" charset="-127"/>
              </a:rPr>
              <a:t>L(p) : average path length</a:t>
            </a:r>
          </a:p>
        </p:txBody>
      </p:sp>
    </p:spTree>
    <p:extLst>
      <p:ext uri="{BB962C8B-B14F-4D97-AF65-F5344CB8AC3E}">
        <p14:creationId xmlns:p14="http://schemas.microsoft.com/office/powerpoint/2010/main" val="186560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Degree Distribution of the WWW."/>
          <p:cNvPicPr/>
          <p:nvPr/>
        </p:nvPicPr>
        <p:blipFill>
          <a:blip r:link="rId3">
            <a:extLst>
              <a:ext uri="{28A0092B-C50C-407E-A947-70E740481C1C}">
                <a14:useLocalDpi xmlns:a14="http://schemas.microsoft.com/office/drawing/2010/main" val="0"/>
              </a:ext>
            </a:extLst>
          </a:blip>
          <a:srcRect/>
          <a:stretch>
            <a:fillRect/>
          </a:stretch>
        </p:blipFill>
        <p:spPr bwMode="auto">
          <a:xfrm>
            <a:off x="5721790" y="2465650"/>
            <a:ext cx="6245374" cy="3497448"/>
          </a:xfrm>
          <a:prstGeom prst="rect">
            <a:avLst/>
          </a:prstGeom>
          <a:noFill/>
          <a:ln>
            <a:noFill/>
          </a:ln>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smtClean="0">
                <a:effectLst>
                  <a:outerShdw blurRad="38100" dist="38100" dir="2700000" algn="tl">
                    <a:srgbClr val="C0C0C0"/>
                  </a:outerShdw>
                </a:effectLst>
                <a:ea typeface="Gulim" pitchFamily="34" charset="-127"/>
              </a:rPr>
              <a:t>Real Networks Are Not Random</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39" y="1200007"/>
            <a:ext cx="10806308" cy="1362868"/>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sym typeface="Wingdings" panose="05000000000000000000" pitchFamily="2" charset="2"/>
              </a:rPr>
              <a:t>The random model does not fit many real networks, e.g., WWW</a:t>
            </a:r>
          </a:p>
          <a:p>
            <a:r>
              <a:rPr lang="en-US" altLang="ko-KR" dirty="0" smtClean="0">
                <a:latin typeface="Calibri" panose="020F0502020204030204" pitchFamily="34" charset="0"/>
                <a:ea typeface="Gulim" panose="020B0600000101010101" pitchFamily="34" charset="-127"/>
                <a:sym typeface="Wingdings" panose="05000000000000000000" pitchFamily="2" charset="2"/>
              </a:rPr>
              <a:t>Mapping WWW into log-log plot: It follows a power-law not Poisson distribution</a:t>
            </a:r>
          </a:p>
          <a:p>
            <a:r>
              <a:rPr lang="en-US" altLang="ko-KR" dirty="0" smtClean="0">
                <a:latin typeface="Calibri" panose="020F0502020204030204" pitchFamily="34" charset="0"/>
                <a:ea typeface="Gulim" panose="020B0600000101010101" pitchFamily="34" charset="-127"/>
                <a:sym typeface="Wingdings" panose="05000000000000000000" pitchFamily="2" charset="2"/>
              </a:rPr>
              <a:t>A </a:t>
            </a:r>
            <a:r>
              <a:rPr lang="en-US" altLang="ko-KR" dirty="0">
                <a:latin typeface="Calibri" panose="020F0502020204030204" pitchFamily="34" charset="0"/>
                <a:ea typeface="Gulim" panose="020B0600000101010101" pitchFamily="34" charset="-127"/>
                <a:sym typeface="Wingdings" panose="05000000000000000000" pitchFamily="2" charset="2"/>
              </a:rPr>
              <a:t>scale-free network is a network whose degree distribution follows a power </a:t>
            </a:r>
            <a:r>
              <a:rPr lang="en-US" altLang="ko-KR" dirty="0" smtClean="0">
                <a:latin typeface="Calibri" panose="020F0502020204030204" pitchFamily="34" charset="0"/>
                <a:ea typeface="Gulim" panose="020B0600000101010101" pitchFamily="34" charset="-127"/>
                <a:sym typeface="Wingdings" panose="05000000000000000000" pitchFamily="2" charset="2"/>
              </a:rPr>
              <a:t>law</a:t>
            </a:r>
            <a:endParaRPr lang="en-US" altLang="ko-KR" dirty="0">
              <a:latin typeface="Calibri" panose="020F0502020204030204" pitchFamily="34" charset="0"/>
              <a:ea typeface="Gulim" panose="020B0600000101010101" pitchFamily="34" charset="-127"/>
              <a:sym typeface="Wingdings" panose="05000000000000000000" pitchFamily="2" charset="2"/>
            </a:endParaRPr>
          </a:p>
        </p:txBody>
      </p:sp>
      <p:sp>
        <p:nvSpPr>
          <p:cNvPr id="2" name="TextBox 1"/>
          <p:cNvSpPr txBox="1"/>
          <p:nvPr/>
        </p:nvSpPr>
        <p:spPr>
          <a:xfrm>
            <a:off x="5823502" y="5763259"/>
            <a:ext cx="6338789" cy="646331"/>
          </a:xfrm>
          <a:prstGeom prst="rect">
            <a:avLst/>
          </a:prstGeom>
          <a:solidFill>
            <a:srgbClr val="CCCCFF"/>
          </a:solidFill>
        </p:spPr>
        <p:txBody>
          <a:bodyPr wrap="square" rtlCol="0">
            <a:spAutoFit/>
          </a:bodyPr>
          <a:lstStyle/>
          <a:p>
            <a:pPr algn="ctr" defTabSz="914400" eaLnBrk="0" fontAlgn="base" hangingPunct="0">
              <a:spcBef>
                <a:spcPct val="0"/>
              </a:spcBef>
              <a:spcAft>
                <a:spcPct val="0"/>
              </a:spcAft>
            </a:pPr>
            <a:r>
              <a:rPr lang="en-US" altLang="en-US" sz="1800" dirty="0" smtClean="0">
                <a:solidFill>
                  <a:srgbClr val="353535"/>
                </a:solidFill>
                <a:ea typeface="Times New Roman" panose="02020603050405020304" pitchFamily="18" charset="0"/>
              </a:rPr>
              <a:t>Degree distribution </a:t>
            </a:r>
            <a:r>
              <a:rPr lang="en-US" altLang="en-US" sz="1800" dirty="0">
                <a:solidFill>
                  <a:srgbClr val="353535"/>
                </a:solidFill>
                <a:ea typeface="Times New Roman" panose="02020603050405020304" pitchFamily="18" charset="0"/>
              </a:rPr>
              <a:t>of </a:t>
            </a:r>
            <a:r>
              <a:rPr lang="en-US" altLang="en-US" sz="1800" dirty="0" smtClean="0">
                <a:solidFill>
                  <a:srgbClr val="353535"/>
                </a:solidFill>
                <a:ea typeface="Times New Roman" panose="02020603050405020304" pitchFamily="18" charset="0"/>
              </a:rPr>
              <a:t>WWW </a:t>
            </a:r>
            <a:r>
              <a:rPr lang="en-US" altLang="en-US" sz="1800" i="1" dirty="0">
                <a:solidFill>
                  <a:srgbClr val="353535"/>
                </a:solidFill>
                <a:ea typeface="Times New Roman" panose="02020603050405020304" pitchFamily="18" charset="0"/>
              </a:rPr>
              <a:t>vs.</a:t>
            </a:r>
            <a:r>
              <a:rPr lang="en-US" altLang="en-US" sz="1800" dirty="0">
                <a:solidFill>
                  <a:srgbClr val="353535"/>
                </a:solidFill>
                <a:ea typeface="Times New Roman" panose="02020603050405020304" pitchFamily="18" charset="0"/>
              </a:rPr>
              <a:t> that predicted by </a:t>
            </a:r>
            <a:r>
              <a:rPr lang="en-US" altLang="en-US" sz="1800" dirty="0" smtClean="0">
                <a:solidFill>
                  <a:srgbClr val="353535"/>
                </a:solidFill>
                <a:ea typeface="Times New Roman" panose="02020603050405020304" pitchFamily="18" charset="0"/>
              </a:rPr>
              <a:t>Poisson (</a:t>
            </a:r>
            <a:r>
              <a:rPr lang="en-US" altLang="en-US" sz="1800" dirty="0" smtClean="0">
                <a:solidFill>
                  <a:srgbClr val="00B050"/>
                </a:solidFill>
                <a:ea typeface="Times New Roman" panose="02020603050405020304" pitchFamily="18" charset="0"/>
              </a:rPr>
              <a:t>green</a:t>
            </a:r>
            <a:r>
              <a:rPr lang="en-US" altLang="en-US" sz="1800" dirty="0" smtClean="0">
                <a:solidFill>
                  <a:srgbClr val="353535"/>
                </a:solidFill>
                <a:ea typeface="Times New Roman" panose="02020603050405020304" pitchFamily="18" charset="0"/>
              </a:rPr>
              <a:t>)  </a:t>
            </a:r>
          </a:p>
          <a:p>
            <a:pPr algn="ctr" defTabSz="914400" eaLnBrk="0" fontAlgn="base" hangingPunct="0">
              <a:spcBef>
                <a:spcPct val="0"/>
              </a:spcBef>
              <a:spcAft>
                <a:spcPct val="0"/>
              </a:spcAft>
            </a:pPr>
            <a:r>
              <a:rPr lang="en-US" altLang="ko-KR" sz="1800" dirty="0">
                <a:solidFill>
                  <a:srgbClr val="000000"/>
                </a:solidFill>
                <a:ea typeface="Gulim" panose="020B0600000101010101" pitchFamily="34" charset="-127"/>
              </a:rPr>
              <a:t>R. Albert, H. </a:t>
            </a:r>
            <a:r>
              <a:rPr lang="en-US" altLang="ko-KR" sz="1800" dirty="0" err="1">
                <a:solidFill>
                  <a:srgbClr val="000000"/>
                </a:solidFill>
                <a:ea typeface="Gulim" panose="020B0600000101010101" pitchFamily="34" charset="-127"/>
              </a:rPr>
              <a:t>Jeong</a:t>
            </a:r>
            <a:r>
              <a:rPr lang="en-US" altLang="ko-KR" sz="1800" dirty="0">
                <a:solidFill>
                  <a:srgbClr val="000000"/>
                </a:solidFill>
                <a:ea typeface="Gulim" panose="020B0600000101010101" pitchFamily="34" charset="-127"/>
              </a:rPr>
              <a:t>, A-L </a:t>
            </a:r>
            <a:r>
              <a:rPr lang="en-US" altLang="ko-KR" sz="1800" dirty="0" err="1">
                <a:solidFill>
                  <a:srgbClr val="000000"/>
                </a:solidFill>
                <a:ea typeface="Gulim" panose="020B0600000101010101" pitchFamily="34" charset="-127"/>
              </a:rPr>
              <a:t>Barabasi</a:t>
            </a:r>
            <a:r>
              <a:rPr lang="en-US" altLang="ko-KR" sz="1800" dirty="0">
                <a:solidFill>
                  <a:srgbClr val="000000"/>
                </a:solidFill>
                <a:ea typeface="Gulim" panose="020B0600000101010101" pitchFamily="34" charset="-127"/>
              </a:rPr>
              <a:t>, Nature, </a:t>
            </a:r>
            <a:r>
              <a:rPr lang="en-US" altLang="ko-KR" sz="1800" b="1" dirty="0">
                <a:solidFill>
                  <a:srgbClr val="000000"/>
                </a:solidFill>
                <a:ea typeface="Gulim" panose="020B0600000101010101" pitchFamily="34" charset="-127"/>
              </a:rPr>
              <a:t>401</a:t>
            </a:r>
            <a:r>
              <a:rPr lang="en-US" altLang="ko-KR" sz="1800" dirty="0">
                <a:solidFill>
                  <a:srgbClr val="000000"/>
                </a:solidFill>
                <a:ea typeface="Gulim" panose="020B0600000101010101" pitchFamily="34" charset="-127"/>
              </a:rPr>
              <a:t> 130 (1999</a:t>
            </a:r>
            <a:r>
              <a:rPr lang="en-US" altLang="ko-KR" sz="1800" dirty="0" smtClean="0">
                <a:solidFill>
                  <a:srgbClr val="000000"/>
                </a:solidFill>
                <a:ea typeface="Gulim" panose="020B0600000101010101" pitchFamily="34" charset="-127"/>
              </a:rPr>
              <a:t>)</a:t>
            </a:r>
            <a:endParaRPr lang="en-US" altLang="ko-KR" sz="2000" dirty="0">
              <a:solidFill>
                <a:srgbClr val="000000"/>
              </a:solidFill>
              <a:ea typeface="Gulim" panose="020B0600000101010101" pitchFamily="34" charset="-127"/>
            </a:endParaRPr>
          </a:p>
        </p:txBody>
      </p:sp>
      <p:sp>
        <p:nvSpPr>
          <p:cNvPr id="5" name="TextBox 4"/>
          <p:cNvSpPr txBox="1"/>
          <p:nvPr/>
        </p:nvSpPr>
        <p:spPr>
          <a:xfrm>
            <a:off x="7225167" y="3328385"/>
            <a:ext cx="978945" cy="369332"/>
          </a:xfrm>
          <a:prstGeom prst="rect">
            <a:avLst/>
          </a:prstGeom>
          <a:solidFill>
            <a:srgbClr val="FFFF00"/>
          </a:solidFill>
        </p:spPr>
        <p:txBody>
          <a:bodyPr wrap="square" rtlCol="0">
            <a:spAutoFit/>
          </a:bodyPr>
          <a:lstStyle/>
          <a:p>
            <a:r>
              <a:rPr lang="en-US" altLang="en-US" sz="1800" i="1">
                <a:solidFill>
                  <a:srgbClr val="353535"/>
                </a:solidFill>
                <a:latin typeface="Maison"/>
                <a:ea typeface="Times New Roman" panose="02020603050405020304" pitchFamily="18" charset="0"/>
              </a:rPr>
              <a:t>γ</a:t>
            </a:r>
            <a:r>
              <a:rPr lang="en-US" altLang="en-US" sz="1800" i="1" baseline="-30000">
                <a:solidFill>
                  <a:srgbClr val="353535"/>
                </a:solidFill>
                <a:latin typeface="Maison"/>
                <a:ea typeface="Times New Roman" panose="02020603050405020304" pitchFamily="18" charset="0"/>
              </a:rPr>
              <a:t>in</a:t>
            </a:r>
            <a:r>
              <a:rPr lang="en-US" altLang="en-US" sz="1800">
                <a:solidFill>
                  <a:srgbClr val="353535"/>
                </a:solidFill>
                <a:latin typeface="Maison"/>
                <a:ea typeface="Times New Roman" panose="02020603050405020304" pitchFamily="18" charset="0"/>
              </a:rPr>
              <a:t>= 2.1</a:t>
            </a:r>
            <a:endParaRPr lang="en-US" dirty="0"/>
          </a:p>
        </p:txBody>
      </p:sp>
      <p:sp>
        <p:nvSpPr>
          <p:cNvPr id="6" name="TextBox 5"/>
          <p:cNvSpPr txBox="1"/>
          <p:nvPr/>
        </p:nvSpPr>
        <p:spPr>
          <a:xfrm>
            <a:off x="10165976" y="3292836"/>
            <a:ext cx="1226371" cy="369332"/>
          </a:xfrm>
          <a:prstGeom prst="rect">
            <a:avLst/>
          </a:prstGeom>
          <a:solidFill>
            <a:srgbClr val="FFFF00"/>
          </a:solidFill>
        </p:spPr>
        <p:txBody>
          <a:bodyPr wrap="square" rtlCol="0">
            <a:spAutoFit/>
          </a:bodyPr>
          <a:lstStyle/>
          <a:p>
            <a:r>
              <a:rPr lang="en-US" altLang="en-US" sz="1800" i="1" dirty="0" err="1">
                <a:solidFill>
                  <a:srgbClr val="353535"/>
                </a:solidFill>
                <a:latin typeface="Maison"/>
                <a:ea typeface="Times New Roman" panose="02020603050405020304" pitchFamily="18" charset="0"/>
              </a:rPr>
              <a:t>γ</a:t>
            </a:r>
            <a:r>
              <a:rPr lang="en-US" altLang="en-US" sz="1800" i="1" baseline="-30000" dirty="0" err="1">
                <a:solidFill>
                  <a:srgbClr val="353535"/>
                </a:solidFill>
                <a:latin typeface="Maison"/>
                <a:ea typeface="Times New Roman" panose="02020603050405020304" pitchFamily="18" charset="0"/>
              </a:rPr>
              <a:t>out</a:t>
            </a:r>
            <a:r>
              <a:rPr lang="en-US" altLang="en-US" sz="1800" dirty="0">
                <a:solidFill>
                  <a:srgbClr val="353535"/>
                </a:solidFill>
                <a:latin typeface="Maison"/>
                <a:ea typeface="Times New Roman" panose="02020603050405020304" pitchFamily="18" charset="0"/>
              </a:rPr>
              <a:t> = 2.45</a:t>
            </a:r>
            <a:endParaRPr lang="en-US" dirty="0"/>
          </a:p>
        </p:txBody>
      </p:sp>
      <p:sp>
        <p:nvSpPr>
          <p:cNvPr id="7" name="TextBox 6"/>
          <p:cNvSpPr txBox="1"/>
          <p:nvPr/>
        </p:nvSpPr>
        <p:spPr>
          <a:xfrm>
            <a:off x="6820347" y="4700780"/>
            <a:ext cx="2076226" cy="369332"/>
          </a:xfrm>
          <a:prstGeom prst="rect">
            <a:avLst/>
          </a:prstGeom>
          <a:solidFill>
            <a:srgbClr val="99FF99"/>
          </a:solidFill>
        </p:spPr>
        <p:txBody>
          <a:bodyPr wrap="square" rtlCol="0">
            <a:spAutoFit/>
          </a:bodyPr>
          <a:lstStyle/>
          <a:p>
            <a:r>
              <a:rPr lang="en-US" altLang="en-US" sz="1800" i="1">
                <a:solidFill>
                  <a:srgbClr val="353535"/>
                </a:solidFill>
                <a:ea typeface="Times New Roman" panose="02020603050405020304" pitchFamily="18" charset="0"/>
                <a:cs typeface="Cambria Math" panose="02040503050406030204" pitchFamily="18" charset="0"/>
              </a:rPr>
              <a:t>〈</a:t>
            </a:r>
            <a:r>
              <a:rPr lang="en-US" altLang="en-US" sz="1800" i="1">
                <a:solidFill>
                  <a:srgbClr val="353535"/>
                </a:solidFill>
                <a:latin typeface="Maison"/>
                <a:ea typeface="Times New Roman" panose="02020603050405020304" pitchFamily="18" charset="0"/>
              </a:rPr>
              <a:t>k</a:t>
            </a:r>
            <a:r>
              <a:rPr lang="en-US" altLang="en-US" sz="1800" i="1" baseline="-30000">
                <a:solidFill>
                  <a:srgbClr val="353535"/>
                </a:solidFill>
                <a:latin typeface="Maison"/>
                <a:ea typeface="Times New Roman" panose="02020603050405020304" pitchFamily="18" charset="0"/>
              </a:rPr>
              <a:t>in</a:t>
            </a:r>
            <a:r>
              <a:rPr lang="en-US" altLang="en-US" sz="1800" i="1">
                <a:solidFill>
                  <a:srgbClr val="353535"/>
                </a:solidFill>
                <a:ea typeface="Times New Roman" panose="02020603050405020304" pitchFamily="18" charset="0"/>
                <a:cs typeface="Cambria Math" panose="02040503050406030204" pitchFamily="18" charset="0"/>
              </a:rPr>
              <a:t>〉</a:t>
            </a:r>
            <a:r>
              <a:rPr lang="en-US" altLang="en-US" sz="1800">
                <a:solidFill>
                  <a:srgbClr val="353535"/>
                </a:solidFill>
                <a:latin typeface="Maison"/>
                <a:ea typeface="Times New Roman" panose="02020603050405020304" pitchFamily="18" charset="0"/>
              </a:rPr>
              <a:t> = </a:t>
            </a:r>
            <a:r>
              <a:rPr lang="en-US" altLang="en-US" sz="1800" i="1">
                <a:solidFill>
                  <a:srgbClr val="353535"/>
                </a:solidFill>
                <a:ea typeface="Times New Roman" panose="02020603050405020304" pitchFamily="18" charset="0"/>
                <a:cs typeface="Cambria Math" panose="02040503050406030204" pitchFamily="18" charset="0"/>
              </a:rPr>
              <a:t>〈</a:t>
            </a:r>
            <a:r>
              <a:rPr lang="en-US" altLang="en-US" sz="1800" i="1">
                <a:solidFill>
                  <a:srgbClr val="353535"/>
                </a:solidFill>
                <a:latin typeface="Maison"/>
                <a:ea typeface="Times New Roman" panose="02020603050405020304" pitchFamily="18" charset="0"/>
              </a:rPr>
              <a:t>k</a:t>
            </a:r>
            <a:r>
              <a:rPr lang="en-US" altLang="en-US" sz="1800" i="1" baseline="-30000">
                <a:solidFill>
                  <a:srgbClr val="353535"/>
                </a:solidFill>
                <a:latin typeface="Maison"/>
                <a:ea typeface="Times New Roman" panose="02020603050405020304" pitchFamily="18" charset="0"/>
              </a:rPr>
              <a:t>out</a:t>
            </a:r>
            <a:r>
              <a:rPr lang="en-US" altLang="en-US" sz="1800" i="1">
                <a:solidFill>
                  <a:srgbClr val="353535"/>
                </a:solidFill>
                <a:ea typeface="Times New Roman" panose="02020603050405020304" pitchFamily="18" charset="0"/>
                <a:cs typeface="Cambria Math" panose="02040503050406030204" pitchFamily="18" charset="0"/>
              </a:rPr>
              <a:t>〉</a:t>
            </a:r>
            <a:r>
              <a:rPr lang="en-US" altLang="en-US" sz="1800">
                <a:solidFill>
                  <a:srgbClr val="353535"/>
                </a:solidFill>
                <a:latin typeface="Maison"/>
                <a:ea typeface="Times New Roman" panose="02020603050405020304" pitchFamily="18" charset="0"/>
              </a:rPr>
              <a:t> = 4.60</a:t>
            </a:r>
            <a:endParaRPr lang="en-US" dirty="0"/>
          </a:p>
        </p:txBody>
      </p:sp>
      <p:sp>
        <p:nvSpPr>
          <p:cNvPr id="10" name="Rectangle 3"/>
          <p:cNvSpPr txBox="1">
            <a:spLocks noChangeArrowheads="1"/>
          </p:cNvSpPr>
          <p:nvPr/>
        </p:nvSpPr>
        <p:spPr>
          <a:xfrm>
            <a:off x="637060" y="2217861"/>
            <a:ext cx="4889603" cy="3355380"/>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ko-KR" dirty="0">
              <a:latin typeface="Calibri" panose="020F0502020204030204" pitchFamily="34" charset="0"/>
              <a:ea typeface="Gulim" panose="020B0600000101010101" pitchFamily="34" charset="-127"/>
              <a:sym typeface="Wingdings" panose="05000000000000000000" pitchFamily="2" charset="2"/>
            </a:endParaRPr>
          </a:p>
        </p:txBody>
      </p:sp>
      <p:sp>
        <p:nvSpPr>
          <p:cNvPr id="11" name="Rectangle 3"/>
          <p:cNvSpPr txBox="1">
            <a:spLocks noChangeArrowheads="1"/>
          </p:cNvSpPr>
          <p:nvPr/>
        </p:nvSpPr>
        <p:spPr>
          <a:xfrm>
            <a:off x="586038" y="2562875"/>
            <a:ext cx="5389249" cy="409406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ko-KR" dirty="0" smtClean="0">
                <a:latin typeface="Calibri" panose="020F0502020204030204" pitchFamily="34" charset="0"/>
                <a:ea typeface="Gulim" panose="020B0600000101010101" pitchFamily="34" charset="-127"/>
                <a:sym typeface="Wingdings" panose="05000000000000000000" pitchFamily="2" charset="2"/>
              </a:rPr>
              <a:t>Power law vs. Poisson distributions:</a:t>
            </a:r>
          </a:p>
          <a:p>
            <a:pPr lvl="1"/>
            <a:r>
              <a:rPr lang="en-US" altLang="ko-KR" dirty="0" smtClean="0">
                <a:latin typeface="Calibri" panose="020F0502020204030204" pitchFamily="34" charset="0"/>
                <a:ea typeface="Gulim" panose="020B0600000101010101" pitchFamily="34" charset="-127"/>
                <a:sym typeface="Wingdings" panose="05000000000000000000" pitchFamily="2" charset="2"/>
              </a:rPr>
              <a:t>For small k, power law is above Poisson: more small-degree nodes</a:t>
            </a:r>
          </a:p>
          <a:p>
            <a:pPr lvl="1"/>
            <a:r>
              <a:rPr lang="en-US" altLang="ko-KR" dirty="0" smtClean="0">
                <a:latin typeface="Calibri" panose="020F0502020204030204" pitchFamily="34" charset="0"/>
                <a:ea typeface="Gulim" panose="020B0600000101010101" pitchFamily="34" charset="-127"/>
                <a:sym typeface="Wingdings" panose="05000000000000000000" pitchFamily="2" charset="2"/>
              </a:rPr>
              <a:t>For k in the vicinity of &lt;k&gt;, power law is below Poisson: an excess of nodes with </a:t>
            </a:r>
            <a:r>
              <a:rPr lang="en-US" altLang="ko-KR" dirty="0">
                <a:latin typeface="Calibri" panose="020F0502020204030204" pitchFamily="34" charset="0"/>
                <a:ea typeface="Gulim" panose="020B0600000101010101" pitchFamily="34" charset="-127"/>
                <a:sym typeface="Wingdings" panose="05000000000000000000" pitchFamily="2" charset="2"/>
              </a:rPr>
              <a:t>k </a:t>
            </a:r>
            <a:r>
              <a:rPr lang="en-US" altLang="ko-KR" dirty="0" smtClean="0">
                <a:latin typeface="Calibri" panose="020F0502020204030204" pitchFamily="34" charset="0"/>
                <a:ea typeface="Gulim" panose="020B0600000101010101" pitchFamily="34" charset="-127"/>
                <a:sym typeface="Wingdings" panose="05000000000000000000" pitchFamily="2" charset="2"/>
              </a:rPr>
              <a:t>≈ &lt;</a:t>
            </a:r>
            <a:r>
              <a:rPr lang="en-US" altLang="ko-KR" dirty="0">
                <a:latin typeface="Calibri" panose="020F0502020204030204" pitchFamily="34" charset="0"/>
                <a:ea typeface="Gulim" panose="020B0600000101010101" pitchFamily="34" charset="-127"/>
                <a:sym typeface="Wingdings" panose="05000000000000000000" pitchFamily="2" charset="2"/>
              </a:rPr>
              <a:t>k&gt;</a:t>
            </a:r>
            <a:r>
              <a:rPr lang="en-US" altLang="ko-KR" dirty="0" smtClean="0">
                <a:latin typeface="Calibri" panose="020F0502020204030204" pitchFamily="34" charset="0"/>
                <a:ea typeface="Gulim" panose="020B0600000101010101" pitchFamily="34" charset="-127"/>
                <a:sym typeface="Wingdings" panose="05000000000000000000" pitchFamily="2" charset="2"/>
              </a:rPr>
              <a:t> in a random network </a:t>
            </a:r>
          </a:p>
          <a:p>
            <a:pPr lvl="1"/>
            <a:r>
              <a:rPr lang="en-US" altLang="ko-KR" dirty="0" smtClean="0">
                <a:latin typeface="Calibri" panose="020F0502020204030204" pitchFamily="34" charset="0"/>
                <a:ea typeface="Gulim" panose="020B0600000101010101" pitchFamily="34" charset="-127"/>
                <a:sym typeface="Wingdings" panose="05000000000000000000" pitchFamily="2" charset="2"/>
              </a:rPr>
              <a:t> </a:t>
            </a:r>
            <a:r>
              <a:rPr lang="en-US" altLang="ko-KR" dirty="0">
                <a:latin typeface="Calibri" panose="020F0502020204030204" pitchFamily="34" charset="0"/>
                <a:ea typeface="Gulim" panose="020B0600000101010101" pitchFamily="34" charset="-127"/>
                <a:sym typeface="Wingdings" panose="05000000000000000000" pitchFamily="2" charset="2"/>
              </a:rPr>
              <a:t>For </a:t>
            </a:r>
            <a:r>
              <a:rPr lang="en-US" altLang="ko-KR" dirty="0" smtClean="0">
                <a:latin typeface="Calibri" panose="020F0502020204030204" pitchFamily="34" charset="0"/>
                <a:ea typeface="Gulim" panose="020B0600000101010101" pitchFamily="34" charset="-127"/>
                <a:sym typeface="Wingdings" panose="05000000000000000000" pitchFamily="2" charset="2"/>
              </a:rPr>
              <a:t>large k</a:t>
            </a:r>
            <a:r>
              <a:rPr lang="en-US" altLang="ko-KR" dirty="0">
                <a:latin typeface="Calibri" panose="020F0502020204030204" pitchFamily="34" charset="0"/>
                <a:ea typeface="Gulim" panose="020B0600000101010101" pitchFamily="34" charset="-127"/>
                <a:sym typeface="Wingdings" panose="05000000000000000000" pitchFamily="2" charset="2"/>
              </a:rPr>
              <a:t>, power law is above Poisson: </a:t>
            </a:r>
            <a:r>
              <a:rPr lang="en-US" altLang="ko-KR" dirty="0" smtClean="0">
                <a:latin typeface="Calibri" panose="020F0502020204030204" pitchFamily="34" charset="0"/>
                <a:ea typeface="Gulim" panose="020B0600000101010101" pitchFamily="34" charset="-127"/>
                <a:sym typeface="Wingdings" panose="05000000000000000000" pitchFamily="2" charset="2"/>
              </a:rPr>
              <a:t>prob. of observing hubs is  orders of magnitude higher in a scale-free than in a random network</a:t>
            </a:r>
            <a:endParaRPr lang="en-US" altLang="ko-KR" dirty="0">
              <a:latin typeface="Calibri" panose="020F0502020204030204" pitchFamily="34" charset="0"/>
              <a:ea typeface="Gulim" panose="020B0600000101010101" pitchFamily="34" charset="-127"/>
              <a:sym typeface="Wingdings" panose="05000000000000000000" pitchFamily="2" charset="2"/>
            </a:endParaRPr>
          </a:p>
        </p:txBody>
      </p:sp>
    </p:spTree>
    <p:extLst>
      <p:ext uri="{BB962C8B-B14F-4D97-AF65-F5344CB8AC3E}">
        <p14:creationId xmlns:p14="http://schemas.microsoft.com/office/powerpoint/2010/main" val="598712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Common Properties of Real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95564" y="1164055"/>
            <a:ext cx="10520111" cy="5455819"/>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Real </a:t>
            </a:r>
            <a:r>
              <a:rPr lang="en-US" altLang="ko-KR" dirty="0">
                <a:latin typeface="Calibri" panose="020F0502020204030204" pitchFamily="34" charset="0"/>
                <a:ea typeface="Gulim" panose="020B0600000101010101" pitchFamily="34" charset="-127"/>
              </a:rPr>
              <a:t>network:  </a:t>
            </a:r>
            <a:r>
              <a:rPr lang="en-US" altLang="ko-KR" b="1" dirty="0">
                <a:latin typeface="Calibri" panose="020F0502020204030204" pitchFamily="34" charset="0"/>
                <a:ea typeface="Gulim" panose="020B0600000101010101" pitchFamily="34" charset="-127"/>
              </a:rPr>
              <a:t>large, sparse </a:t>
            </a:r>
            <a:r>
              <a:rPr lang="en-US" altLang="ko-KR" dirty="0">
                <a:latin typeface="Calibri" panose="020F0502020204030204" pitchFamily="34" charset="0"/>
                <a:ea typeface="Gulim" panose="020B0600000101010101" pitchFamily="34" charset="-127"/>
              </a:rPr>
              <a:t>(# of edges |E| = O(n), n: # of nodes)</a:t>
            </a:r>
          </a:p>
          <a:p>
            <a:r>
              <a:rPr lang="en-US" altLang="ko-KR" b="1" dirty="0">
                <a:latin typeface="Calibri" panose="020F0502020204030204" pitchFamily="34" charset="0"/>
                <a:ea typeface="Gulim" panose="020B0600000101010101" pitchFamily="34" charset="-127"/>
              </a:rPr>
              <a:t>Small-world property</a:t>
            </a:r>
            <a:r>
              <a:rPr lang="en-US" altLang="ko-KR" dirty="0">
                <a:latin typeface="Calibri" panose="020F0502020204030204" pitchFamily="34" charset="0"/>
                <a:ea typeface="Gulim" panose="020B0600000101010101" pitchFamily="34" charset="-127"/>
              </a:rPr>
              <a:t>:  Avg. path length µ</a:t>
            </a:r>
            <a:r>
              <a:rPr lang="en-US" altLang="ko-KR" baseline="-25000" dirty="0">
                <a:latin typeface="Calibri" panose="020F0502020204030204" pitchFamily="34" charset="0"/>
                <a:ea typeface="Gulim" panose="020B0600000101010101" pitchFamily="34" charset="-127"/>
              </a:rPr>
              <a:t>L</a:t>
            </a:r>
            <a:r>
              <a:rPr lang="en-US" altLang="ko-KR" dirty="0">
                <a:latin typeface="Calibri" panose="020F0502020204030204" pitchFamily="34" charset="0"/>
                <a:ea typeface="Gulim" panose="020B0600000101010101" pitchFamily="34" charset="-127"/>
              </a:rPr>
              <a:t> scales logarithmically with n (# of nodes in the graph): </a:t>
            </a:r>
          </a:p>
          <a:p>
            <a:pPr lvl="1"/>
            <a:r>
              <a:rPr lang="en-US" altLang="ko-KR" dirty="0">
                <a:latin typeface="Calibri" panose="020F0502020204030204" pitchFamily="34" charset="0"/>
                <a:ea typeface="Gulim" panose="020B0600000101010101" pitchFamily="34" charset="-127"/>
              </a:rPr>
              <a:t> Ultra-small-world property: </a:t>
            </a:r>
          </a:p>
          <a:p>
            <a:r>
              <a:rPr lang="en-US" altLang="ko-KR" b="1" dirty="0">
                <a:latin typeface="Calibri" panose="020F0502020204030204" pitchFamily="34" charset="0"/>
                <a:ea typeface="Gulim" panose="020B0600000101010101" pitchFamily="34" charset="-127"/>
              </a:rPr>
              <a:t>Scale-free property </a:t>
            </a:r>
            <a:r>
              <a:rPr lang="en-US" altLang="ko-KR" dirty="0">
                <a:latin typeface="Calibri" panose="020F0502020204030204" pitchFamily="34" charset="0"/>
                <a:ea typeface="Gulim" panose="020B0600000101010101" pitchFamily="34" charset="-127"/>
              </a:rPr>
              <a:t>(</a:t>
            </a:r>
            <a:r>
              <a:rPr lang="en-US" altLang="ko-KR" b="1" dirty="0">
                <a:latin typeface="Calibri" panose="020F0502020204030204" pitchFamily="34" charset="0"/>
                <a:ea typeface="Gulim" panose="020B0600000101010101" pitchFamily="34" charset="-127"/>
              </a:rPr>
              <a:t>power law distribution</a:t>
            </a:r>
            <a:r>
              <a:rPr lang="en-US" altLang="ko-KR" dirty="0">
                <a:latin typeface="Calibri" panose="020F0502020204030204" pitchFamily="34" charset="0"/>
                <a:ea typeface="Gulim" panose="020B0600000101010101" pitchFamily="34" charset="-127"/>
              </a:rPr>
              <a:t>): most nodes have very small degree, but a few hub nodes have high degrees</a:t>
            </a:r>
          </a:p>
          <a:p>
            <a:pPr lvl="1"/>
            <a:r>
              <a:rPr lang="en-US" altLang="ko-KR" dirty="0">
                <a:latin typeface="Calibri" panose="020F0502020204030204" pitchFamily="34" charset="0"/>
                <a:ea typeface="Gulim" panose="020B0600000101010101" pitchFamily="34" charset="-127"/>
              </a:rPr>
              <a:t>The probability that a node has degree k:  </a:t>
            </a:r>
          </a:p>
          <a:p>
            <a:pPr lvl="1"/>
            <a:r>
              <a:rPr lang="en-US" altLang="ko-KR" dirty="0">
                <a:latin typeface="Calibri" panose="020F0502020204030204" pitchFamily="34" charset="0"/>
                <a:ea typeface="Gulim" panose="020B0600000101010101" pitchFamily="34" charset="-127"/>
              </a:rPr>
              <a:t>log-log plot shows a straight line: </a:t>
            </a:r>
          </a:p>
          <a:p>
            <a:r>
              <a:rPr lang="en-US" altLang="ko-KR" b="1" dirty="0">
                <a:latin typeface="Calibri" panose="020F0502020204030204" pitchFamily="34" charset="0"/>
                <a:ea typeface="Gulim" panose="020B0600000101010101" pitchFamily="34" charset="-127"/>
              </a:rPr>
              <a:t>Clustering effect</a:t>
            </a:r>
            <a:r>
              <a:rPr lang="en-US" altLang="ko-KR" dirty="0">
                <a:latin typeface="Calibri" panose="020F0502020204030204" pitchFamily="34" charset="0"/>
                <a:ea typeface="Gulim" panose="020B0600000101010101" pitchFamily="34" charset="-127"/>
              </a:rPr>
              <a:t>: </a:t>
            </a:r>
            <a:endParaRPr lang="en-US" altLang="ko-KR" dirty="0" smtClean="0">
              <a:latin typeface="Calibri" panose="020F0502020204030204" pitchFamily="34" charset="0"/>
              <a:ea typeface="Gulim" panose="020B0600000101010101" pitchFamily="34" charset="-127"/>
            </a:endParaRPr>
          </a:p>
          <a:p>
            <a:pPr lvl="1"/>
            <a:r>
              <a:rPr lang="en-US" altLang="ko-KR" dirty="0" smtClean="0">
                <a:latin typeface="Calibri" panose="020F0502020204030204" pitchFamily="34" charset="0"/>
                <a:ea typeface="Gulim" panose="020B0600000101010101" pitchFamily="34" charset="-127"/>
              </a:rPr>
              <a:t>Two </a:t>
            </a:r>
            <a:r>
              <a:rPr lang="en-US" altLang="ko-KR" dirty="0">
                <a:latin typeface="Calibri" panose="020F0502020204030204" pitchFamily="34" charset="0"/>
                <a:ea typeface="Gulim" panose="020B0600000101010101" pitchFamily="34" charset="-127"/>
              </a:rPr>
              <a:t>nodes are more likely to be connected if they share a common neighbor</a:t>
            </a:r>
          </a:p>
          <a:p>
            <a:pPr lvl="1"/>
            <a:r>
              <a:rPr lang="en-US" altLang="ko-KR" dirty="0">
                <a:latin typeface="Calibri" panose="020F0502020204030204" pitchFamily="34" charset="0"/>
                <a:ea typeface="Gulim" panose="020B0600000101010101" pitchFamily="34" charset="-127"/>
              </a:rPr>
              <a:t>Clustering effect: a high clustering coefficient for graph G</a:t>
            </a:r>
          </a:p>
          <a:p>
            <a:pPr lvl="1"/>
            <a:r>
              <a:rPr lang="en-US" altLang="ko-KR" dirty="0">
                <a:latin typeface="Calibri" panose="020F0502020204030204" pitchFamily="34" charset="0"/>
                <a:ea typeface="Gulim" panose="020B0600000101010101" pitchFamily="34" charset="-127"/>
              </a:rPr>
              <a:t>C(k): </a:t>
            </a:r>
            <a:r>
              <a:rPr lang="en-US" altLang="ko-KR" dirty="0" err="1">
                <a:latin typeface="Calibri" panose="020F0502020204030204" pitchFamily="34" charset="0"/>
                <a:ea typeface="Gulim" panose="020B0600000101010101" pitchFamily="34" charset="-127"/>
              </a:rPr>
              <a:t>avg</a:t>
            </a:r>
            <a:r>
              <a:rPr lang="en-US" altLang="ko-KR" dirty="0">
                <a:latin typeface="Calibri" panose="020F0502020204030204" pitchFamily="34" charset="0"/>
                <a:ea typeface="Gulim" panose="020B0600000101010101" pitchFamily="34" charset="-127"/>
              </a:rPr>
              <a:t> clustering coefficient for nodes with degree k</a:t>
            </a:r>
          </a:p>
          <a:p>
            <a:pPr lvl="1"/>
            <a:r>
              <a:rPr lang="en-US" altLang="ko-KR" dirty="0">
                <a:latin typeface="Calibri" panose="020F0502020204030204" pitchFamily="34" charset="0"/>
                <a:ea typeface="Gulim" panose="020B0600000101010101" pitchFamily="34" charset="-127"/>
              </a:rPr>
              <a:t>Power law relationship between C(k) and k: </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626" y="2031416"/>
            <a:ext cx="1458913" cy="29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6" y="2487926"/>
            <a:ext cx="1519237" cy="31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88" y="3673266"/>
            <a:ext cx="1476375" cy="30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0538" y="4154696"/>
            <a:ext cx="5842000" cy="35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5351" y="6404392"/>
            <a:ext cx="1577975" cy="312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44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Power Law (or Pareto) Distributions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57465" y="1143418"/>
            <a:ext cx="7376860" cy="2689810"/>
          </a:xfrm>
        </p:spPr>
        <p:txBody>
          <a:bodyPr vert="horz" lIns="92075" tIns="46038" rIns="92075" bIns="46038" rtlCol="0">
            <a:noAutofit/>
          </a:bodyPr>
          <a:lstStyle/>
          <a:p>
            <a:pPr>
              <a:spcBef>
                <a:spcPts val="0"/>
              </a:spcBef>
            </a:pPr>
            <a:r>
              <a:rPr lang="en-US" altLang="ko-KR" dirty="0" smtClean="0">
                <a:latin typeface="Calibri" panose="020F0502020204030204" pitchFamily="34" charset="0"/>
                <a:ea typeface="Gulim" panose="020B0600000101010101" pitchFamily="34" charset="-127"/>
              </a:rPr>
              <a:t>Pareto </a:t>
            </a:r>
            <a:r>
              <a:rPr lang="en-US" altLang="ko-KR" dirty="0">
                <a:latin typeface="Calibri" panose="020F0502020204030204" pitchFamily="34" charset="0"/>
                <a:ea typeface="Gulim" panose="020B0600000101010101" pitchFamily="34" charset="-127"/>
              </a:rPr>
              <a:t>distribution (heavy-tailed, or power law):</a:t>
            </a:r>
          </a:p>
          <a:p>
            <a:pPr lvl="1">
              <a:spcBef>
                <a:spcPts val="0"/>
              </a:spcBef>
            </a:pPr>
            <a:r>
              <a:rPr lang="en-US" altLang="ko-KR" dirty="0">
                <a:latin typeface="Calibri" panose="020F0502020204030204" pitchFamily="34" charset="0"/>
                <a:ea typeface="Gulim" panose="020B0600000101010101" pitchFamily="34" charset="-127"/>
              </a:rPr>
              <a:t>Pareto(</a:t>
            </a:r>
            <a:r>
              <a:rPr lang="en-US" altLang="ko-KR" i="1" dirty="0" err="1">
                <a:latin typeface="Calibri" panose="020F0502020204030204" pitchFamily="34" charset="0"/>
                <a:ea typeface="Gulim" panose="020B0600000101010101" pitchFamily="34" charset="-127"/>
              </a:rPr>
              <a:t>x</a:t>
            </a:r>
            <a:r>
              <a:rPr lang="en-US" altLang="ko-KR" dirty="0" err="1">
                <a:latin typeface="Calibri" panose="020F0502020204030204" pitchFamily="34" charset="0"/>
                <a:ea typeface="Gulim" panose="020B0600000101010101" pitchFamily="34" charset="-127"/>
              </a:rPr>
              <a:t>|k</a:t>
            </a:r>
            <a:r>
              <a:rPr lang="en-US" altLang="ko-KR" dirty="0" smtClean="0">
                <a:latin typeface="Calibri" panose="020F0502020204030204" pitchFamily="34" charset="0"/>
                <a:ea typeface="Gulim" panose="020B0600000101010101" pitchFamily="34" charset="-127"/>
              </a:rPr>
              <a:t>, m</a:t>
            </a:r>
            <a:r>
              <a:rPr lang="en-US" altLang="ko-KR" dirty="0">
                <a:latin typeface="Calibri" panose="020F0502020204030204" pitchFamily="34" charset="0"/>
                <a:ea typeface="Gulim" panose="020B0600000101010101" pitchFamily="34" charset="-127"/>
              </a:rPr>
              <a:t>) = k </a:t>
            </a:r>
            <a:r>
              <a:rPr lang="en-US" altLang="ko-KR" dirty="0" err="1">
                <a:latin typeface="Calibri" panose="020F0502020204030204" pitchFamily="34" charset="0"/>
                <a:ea typeface="Gulim" panose="020B0600000101010101" pitchFamily="34" charset="-127"/>
              </a:rPr>
              <a:t>m</a:t>
            </a:r>
            <a:r>
              <a:rPr lang="en-US" altLang="ko-KR" baseline="30000" dirty="0" err="1">
                <a:latin typeface="Calibri" panose="020F0502020204030204" pitchFamily="34" charset="0"/>
                <a:ea typeface="Gulim" panose="020B0600000101010101" pitchFamily="34" charset="-127"/>
              </a:rPr>
              <a:t>k</a:t>
            </a:r>
            <a:r>
              <a:rPr lang="en-US" altLang="ko-KR" dirty="0">
                <a:latin typeface="Calibri" panose="020F0502020204030204" pitchFamily="34" charset="0"/>
                <a:ea typeface="Gulim" panose="020B0600000101010101" pitchFamily="34" charset="-127"/>
              </a:rPr>
              <a:t> </a:t>
            </a:r>
            <a:r>
              <a:rPr lang="en-US" altLang="ko-KR" i="1" dirty="0">
                <a:latin typeface="Calibri" panose="020F0502020204030204" pitchFamily="34" charset="0"/>
                <a:ea typeface="Gulim" panose="020B0600000101010101" pitchFamily="34" charset="-127"/>
              </a:rPr>
              <a:t>x</a:t>
            </a:r>
            <a:r>
              <a:rPr lang="en-US" altLang="ko-KR" baseline="30000" dirty="0">
                <a:latin typeface="Calibri" panose="020F0502020204030204" pitchFamily="34" charset="0"/>
                <a:ea typeface="Gulim" panose="020B0600000101010101" pitchFamily="34" charset="-127"/>
              </a:rPr>
              <a:t>–(k+1) </a:t>
            </a:r>
            <a:r>
              <a:rPr lang="en-US" altLang="ko-KR" b="1" dirty="0">
                <a:latin typeface="Calibri" panose="020F0502020204030204" pitchFamily="34" charset="0"/>
                <a:ea typeface="Gulim" panose="020B0600000101010101" pitchFamily="34" charset="-127"/>
              </a:rPr>
              <a:t>I</a:t>
            </a:r>
            <a:r>
              <a:rPr lang="en-US" altLang="ko-KR" dirty="0">
                <a:latin typeface="Calibri" panose="020F0502020204030204" pitchFamily="34" charset="0"/>
                <a:ea typeface="Gulim" panose="020B0600000101010101" pitchFamily="34" charset="-127"/>
              </a:rPr>
              <a:t>(</a:t>
            </a:r>
            <a:r>
              <a:rPr lang="en-US" altLang="ko-KR" i="1" dirty="0">
                <a:latin typeface="Calibri" panose="020F0502020204030204" pitchFamily="34" charset="0"/>
                <a:ea typeface="Gulim" panose="020B0600000101010101" pitchFamily="34" charset="-127"/>
              </a:rPr>
              <a:t>x</a:t>
            </a:r>
            <a:r>
              <a:rPr lang="en-US" altLang="ko-KR" dirty="0">
                <a:latin typeface="Calibri" panose="020F0502020204030204" pitchFamily="34" charset="0"/>
                <a:ea typeface="Gulim" panose="020B0600000101010101" pitchFamily="34" charset="-127"/>
              </a:rPr>
              <a:t> ≥ m)</a:t>
            </a:r>
          </a:p>
          <a:p>
            <a:pPr lvl="1">
              <a:spcBef>
                <a:spcPts val="0"/>
              </a:spcBef>
            </a:pPr>
            <a:r>
              <a:rPr lang="en-US" altLang="ko-KR" i="1" dirty="0">
                <a:latin typeface="Calibri" panose="020F0502020204030204" pitchFamily="34" charset="0"/>
                <a:ea typeface="Gulim" panose="020B0600000101010101" pitchFamily="34" charset="-127"/>
              </a:rPr>
              <a:t>x</a:t>
            </a:r>
            <a:r>
              <a:rPr lang="en-US" altLang="ko-KR" dirty="0">
                <a:latin typeface="Calibri" panose="020F0502020204030204" pitchFamily="34" charset="0"/>
                <a:ea typeface="Gulim" panose="020B0600000101010101" pitchFamily="34" charset="-127"/>
              </a:rPr>
              <a:t> must be greater than some constant m but not too much greater</a:t>
            </a:r>
          </a:p>
          <a:p>
            <a:pPr lvl="1">
              <a:spcBef>
                <a:spcPts val="0"/>
              </a:spcBef>
            </a:pPr>
            <a:r>
              <a:rPr lang="en-US" altLang="ko-KR" dirty="0">
                <a:latin typeface="Calibri" panose="020F0502020204030204" pitchFamily="34" charset="0"/>
                <a:ea typeface="Gulim" panose="020B0600000101010101" pitchFamily="34" charset="-127"/>
              </a:rPr>
              <a:t>Distributions: mode = m</a:t>
            </a:r>
          </a:p>
          <a:p>
            <a:pPr lvl="2">
              <a:spcBef>
                <a:spcPts val="0"/>
              </a:spcBef>
            </a:pPr>
            <a:r>
              <a:rPr lang="en-US" altLang="ko-KR" dirty="0">
                <a:latin typeface="Calibri" panose="020F0502020204030204" pitchFamily="34" charset="0"/>
                <a:ea typeface="Gulim" panose="020B0600000101010101" pitchFamily="34" charset="-127"/>
              </a:rPr>
              <a:t>mean = km/(k-1) if k &gt; 1</a:t>
            </a:r>
          </a:p>
          <a:p>
            <a:pPr lvl="2">
              <a:spcBef>
                <a:spcPts val="0"/>
              </a:spcBef>
            </a:pPr>
            <a:r>
              <a:rPr lang="en-US" altLang="ko-KR" dirty="0" smtClean="0">
                <a:latin typeface="Calibri" panose="020F0502020204030204" pitchFamily="34" charset="0"/>
                <a:ea typeface="Gulim" panose="020B0600000101010101" pitchFamily="34" charset="-127"/>
              </a:rPr>
              <a:t>variance </a:t>
            </a:r>
            <a:r>
              <a:rPr lang="en-US" altLang="ko-KR" dirty="0">
                <a:latin typeface="Calibri" panose="020F0502020204030204" pitchFamily="34" charset="0"/>
                <a:ea typeface="Gulim" panose="020B0600000101010101" pitchFamily="34" charset="-127"/>
              </a:rPr>
              <a:t>= m</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k/((k-1)</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(k-2)) if k &gt; 2</a:t>
            </a:r>
          </a:p>
        </p:txBody>
      </p:sp>
      <p:sp>
        <p:nvSpPr>
          <p:cNvPr id="4" name="Rectangle 3"/>
          <p:cNvSpPr txBox="1">
            <a:spLocks noChangeArrowheads="1"/>
          </p:cNvSpPr>
          <p:nvPr/>
        </p:nvSpPr>
        <p:spPr>
          <a:xfrm>
            <a:off x="522678" y="3718928"/>
            <a:ext cx="10970960" cy="304599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914400" fontAlgn="base">
              <a:spcBef>
                <a:spcPts val="0"/>
              </a:spcBef>
              <a:spcAft>
                <a:spcPct val="0"/>
              </a:spcAft>
              <a:buClr>
                <a:srgbClr val="3333CC"/>
              </a:buClr>
            </a:pPr>
            <a:r>
              <a:rPr lang="en-US" altLang="ko-KR" dirty="0" smtClean="0">
                <a:solidFill>
                  <a:srgbClr val="000000"/>
                </a:solidFill>
                <a:latin typeface="Calibri" panose="020F0502020204030204" pitchFamily="34" charset="0"/>
              </a:rPr>
              <a:t>For </a:t>
            </a:r>
            <a:r>
              <a:rPr lang="en-US" altLang="ko-KR" dirty="0">
                <a:solidFill>
                  <a:srgbClr val="000000"/>
                </a:solidFill>
                <a:latin typeface="Calibri" panose="020F0502020204030204" pitchFamily="34" charset="0"/>
              </a:rPr>
              <a:t>variables assuming integer values &gt; 0, probability of value x ~ 1/x</a:t>
            </a:r>
            <a:r>
              <a:rPr lang="el-GR" altLang="ko-KR" baseline="30000" dirty="0">
                <a:solidFill>
                  <a:srgbClr val="000000"/>
                </a:solidFill>
                <a:latin typeface="Calibri" panose="020F0502020204030204" pitchFamily="34" charset="0"/>
                <a:ea typeface="Gulim" panose="020B0600000101010101" pitchFamily="34" charset="-127"/>
              </a:rPr>
              <a:t>α</a:t>
            </a:r>
            <a:r>
              <a:rPr lang="el-GR" altLang="ko-KR" dirty="0">
                <a:solidFill>
                  <a:srgbClr val="000000"/>
                </a:solidFill>
                <a:latin typeface="Calibri" panose="020F0502020204030204" pitchFamily="34" charset="0"/>
                <a:ea typeface="Gulim" panose="020B0600000101010101" pitchFamily="34" charset="-127"/>
              </a:rPr>
              <a:t> </a:t>
            </a:r>
            <a:endParaRPr lang="en-US" altLang="ko-KR" dirty="0">
              <a:solidFill>
                <a:srgbClr val="000000"/>
              </a:solidFill>
              <a:latin typeface="Calibri" panose="020F0502020204030204" pitchFamily="34" charset="0"/>
              <a:ea typeface="Gulim" panose="020B0600000101010101" pitchFamily="34" charset="-127"/>
            </a:endParaRPr>
          </a:p>
          <a:p>
            <a:pPr lvl="1" defTabSz="914400" fontAlgn="base">
              <a:spcBef>
                <a:spcPts val="0"/>
              </a:spcBef>
              <a:spcAft>
                <a:spcPct val="0"/>
              </a:spcAft>
              <a:buClr>
                <a:srgbClr val="FF0000"/>
              </a:buClr>
            </a:pPr>
            <a:r>
              <a:rPr lang="en-US" altLang="ko-KR" dirty="0">
                <a:solidFill>
                  <a:srgbClr val="000000"/>
                </a:solidFill>
                <a:latin typeface="Calibri" panose="020F0502020204030204" pitchFamily="34" charset="0"/>
                <a:ea typeface="Gulim" panose="020B0600000101010101" pitchFamily="34" charset="-127"/>
              </a:rPr>
              <a:t>This is why it is called </a:t>
            </a:r>
            <a:r>
              <a:rPr lang="en-US" altLang="ko-KR" i="1" dirty="0">
                <a:solidFill>
                  <a:srgbClr val="FF0000"/>
                </a:solidFill>
                <a:latin typeface="Calibri" panose="020F0502020204030204" pitchFamily="34" charset="0"/>
                <a:ea typeface="Gulim" panose="020B0600000101010101" pitchFamily="34" charset="-127"/>
              </a:rPr>
              <a:t>power law </a:t>
            </a:r>
            <a:r>
              <a:rPr lang="en-US" altLang="ko-KR" dirty="0">
                <a:solidFill>
                  <a:srgbClr val="000000"/>
                </a:solidFill>
                <a:latin typeface="Calibri" panose="020F0502020204030204" pitchFamily="34" charset="0"/>
                <a:ea typeface="Gulim" panose="020B0600000101010101" pitchFamily="34" charset="-127"/>
              </a:rPr>
              <a:t>distribution, also referred to as </a:t>
            </a:r>
            <a:r>
              <a:rPr lang="en-US" altLang="ko-KR" i="1" dirty="0">
                <a:solidFill>
                  <a:srgbClr val="FF0000"/>
                </a:solidFill>
                <a:latin typeface="Calibri" panose="020F0502020204030204" pitchFamily="34" charset="0"/>
                <a:ea typeface="Gulim" panose="020B0600000101010101" pitchFamily="34" charset="-127"/>
              </a:rPr>
              <a:t>scale-free</a:t>
            </a:r>
            <a:endParaRPr lang="en-US" altLang="ko-KR" dirty="0">
              <a:solidFill>
                <a:srgbClr val="FF0000"/>
              </a:solidFill>
              <a:latin typeface="Calibri" panose="020F0502020204030204" pitchFamily="34" charset="0"/>
              <a:ea typeface="Gulim" panose="020B0600000101010101" pitchFamily="34" charset="-127"/>
            </a:endParaRPr>
          </a:p>
          <a:p>
            <a:pPr lvl="1" defTabSz="914400" fontAlgn="base">
              <a:spcBef>
                <a:spcPts val="0"/>
              </a:spcBef>
              <a:spcAft>
                <a:spcPct val="0"/>
              </a:spcAft>
              <a:buClr>
                <a:srgbClr val="FF0000"/>
              </a:buClr>
            </a:pPr>
            <a:r>
              <a:rPr lang="en-US" altLang="ko-KR" dirty="0">
                <a:solidFill>
                  <a:srgbClr val="000000"/>
                </a:solidFill>
                <a:latin typeface="Calibri" panose="020F0502020204030204" pitchFamily="34" charset="0"/>
                <a:ea typeface="Gulim" panose="020B0600000101010101" pitchFamily="34" charset="-127"/>
              </a:rPr>
              <a:t>If we plot the distribution on a log-log scale, it forms a straight line</a:t>
            </a:r>
          </a:p>
          <a:p>
            <a:pPr lvl="1" defTabSz="914400" fontAlgn="base">
              <a:spcBef>
                <a:spcPts val="0"/>
              </a:spcBef>
              <a:spcAft>
                <a:spcPct val="0"/>
              </a:spcAft>
              <a:buClr>
                <a:srgbClr val="FF0000"/>
              </a:buClr>
            </a:pPr>
            <a:r>
              <a:rPr lang="en-US" altLang="ko-KR" dirty="0">
                <a:solidFill>
                  <a:srgbClr val="000000"/>
                </a:solidFill>
                <a:latin typeface="Calibri" panose="020F0502020204030204" pitchFamily="34" charset="0"/>
                <a:ea typeface="Gulim" panose="020B0600000101010101" pitchFamily="34" charset="-127"/>
              </a:rPr>
              <a:t>Typically 0 &lt; </a:t>
            </a:r>
            <a:r>
              <a:rPr lang="el-GR" altLang="ko-KR" dirty="0">
                <a:solidFill>
                  <a:srgbClr val="000000"/>
                </a:solidFill>
                <a:latin typeface="Calibri" panose="020F0502020204030204" pitchFamily="34" charset="0"/>
                <a:ea typeface="Gulim" panose="020B0600000101010101" pitchFamily="34" charset="-127"/>
              </a:rPr>
              <a:t>α</a:t>
            </a:r>
            <a:r>
              <a:rPr lang="en-US" altLang="ko-KR" dirty="0">
                <a:solidFill>
                  <a:srgbClr val="000000"/>
                </a:solidFill>
                <a:latin typeface="Calibri" panose="020F0502020204030204" pitchFamily="34" charset="0"/>
                <a:ea typeface="Gulim" panose="020B0600000101010101" pitchFamily="34" charset="-127"/>
              </a:rPr>
              <a:t> &lt; 2; smaller </a:t>
            </a:r>
            <a:r>
              <a:rPr lang="el-GR" altLang="ko-KR" dirty="0">
                <a:solidFill>
                  <a:srgbClr val="000000"/>
                </a:solidFill>
                <a:latin typeface="Calibri" panose="020F0502020204030204" pitchFamily="34" charset="0"/>
                <a:ea typeface="Gulim" panose="020B0600000101010101" pitchFamily="34" charset="-127"/>
              </a:rPr>
              <a:t>α</a:t>
            </a:r>
            <a:r>
              <a:rPr lang="en-US" altLang="ko-KR" dirty="0">
                <a:solidFill>
                  <a:srgbClr val="000000"/>
                </a:solidFill>
                <a:latin typeface="Calibri" panose="020F0502020204030204" pitchFamily="34" charset="0"/>
                <a:ea typeface="Gulim" panose="020B0600000101010101" pitchFamily="34" charset="-127"/>
              </a:rPr>
              <a:t> gives heavier tail</a:t>
            </a:r>
            <a:endParaRPr lang="en-US" altLang="ko-KR" dirty="0">
              <a:solidFill>
                <a:srgbClr val="FF0000"/>
              </a:solidFill>
              <a:latin typeface="Calibri" panose="020F0502020204030204" pitchFamily="34" charset="0"/>
              <a:ea typeface="Gulim" panose="020B0600000101010101" pitchFamily="34" charset="-127"/>
            </a:endParaRPr>
          </a:p>
          <a:p>
            <a:pPr defTabSz="914400" fontAlgn="base">
              <a:spcBef>
                <a:spcPts val="0"/>
              </a:spcBef>
              <a:spcAft>
                <a:spcPct val="0"/>
              </a:spcAft>
              <a:buClr>
                <a:srgbClr val="3333CC"/>
              </a:buClr>
            </a:pPr>
            <a:r>
              <a:rPr lang="en-US" altLang="ko-KR" dirty="0">
                <a:solidFill>
                  <a:srgbClr val="000000"/>
                </a:solidFill>
                <a:latin typeface="Calibri" panose="020F0502020204030204" pitchFamily="34" charset="0"/>
                <a:ea typeface="Gulim" panose="020B0600000101010101" pitchFamily="34" charset="-127"/>
              </a:rPr>
              <a:t>Why long tails or heavy tails?   For binomial, normal, and Poisson distributions, the tail probabilities approach 0 </a:t>
            </a:r>
            <a:r>
              <a:rPr lang="en-US" altLang="ko-KR" i="1" dirty="0">
                <a:solidFill>
                  <a:srgbClr val="009900"/>
                </a:solidFill>
                <a:latin typeface="Calibri" panose="020F0502020204030204" pitchFamily="34" charset="0"/>
                <a:ea typeface="Gulim" panose="020B0600000101010101" pitchFamily="34" charset="-127"/>
              </a:rPr>
              <a:t>exponentially</a:t>
            </a:r>
            <a:r>
              <a:rPr lang="en-US" altLang="ko-KR" dirty="0">
                <a:solidFill>
                  <a:srgbClr val="000000"/>
                </a:solidFill>
                <a:latin typeface="Calibri" panose="020F0502020204030204" pitchFamily="34" charset="0"/>
                <a:ea typeface="Gulim" panose="020B0600000101010101" pitchFamily="34" charset="-127"/>
              </a:rPr>
              <a:t> fast </a:t>
            </a:r>
          </a:p>
          <a:p>
            <a:pPr defTabSz="914400" fontAlgn="base">
              <a:spcBef>
                <a:spcPts val="0"/>
              </a:spcBef>
              <a:spcAft>
                <a:spcPct val="0"/>
              </a:spcAft>
              <a:buClr>
                <a:srgbClr val="3333CC"/>
              </a:buClr>
            </a:pPr>
            <a:r>
              <a:rPr lang="en-US" altLang="ko-KR" dirty="0">
                <a:solidFill>
                  <a:srgbClr val="000000"/>
                </a:solidFill>
                <a:latin typeface="Calibri" panose="020F0502020204030204" pitchFamily="34" charset="0"/>
                <a:ea typeface="Gulim" panose="020B0600000101010101" pitchFamily="34" charset="-127"/>
              </a:rPr>
              <a:t>What kind of phenomena does this distribution model?</a:t>
            </a:r>
          </a:p>
          <a:p>
            <a:pPr lvl="1" defTabSz="914400" fontAlgn="base">
              <a:spcBef>
                <a:spcPts val="0"/>
              </a:spcBef>
              <a:spcAft>
                <a:spcPct val="0"/>
              </a:spcAft>
              <a:buClr>
                <a:srgbClr val="FF0000"/>
              </a:buClr>
            </a:pPr>
            <a:r>
              <a:rPr lang="en-US" altLang="ko-KR" dirty="0">
                <a:solidFill>
                  <a:srgbClr val="000000"/>
                </a:solidFill>
                <a:latin typeface="Calibri" panose="020F0502020204030204" pitchFamily="34" charset="0"/>
                <a:ea typeface="Gulim" panose="020B0600000101010101" pitchFamily="34" charset="-127"/>
              </a:rPr>
              <a:t>Word frequency vs their rank (the, of, …); wealth distribution; …</a:t>
            </a:r>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2169" y="1132598"/>
            <a:ext cx="346075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854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Distinguishing Distributions in Data</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39" y="1183106"/>
            <a:ext cx="11148761" cy="5541544"/>
          </a:xfrm>
        </p:spPr>
        <p:txBody>
          <a:bodyPr vert="horz" lIns="92075" tIns="46038" rIns="92075" bIns="46038" rtlCol="0">
            <a:noAutofit/>
          </a:bodyPr>
          <a:lstStyle/>
          <a:p>
            <a:pPr>
              <a:spcAft>
                <a:spcPts val="600"/>
              </a:spcAft>
            </a:pPr>
            <a:r>
              <a:rPr lang="en-US" altLang="ko-KR" dirty="0" smtClean="0">
                <a:latin typeface="Calibri" panose="020F0502020204030204" pitchFamily="34" charset="0"/>
                <a:ea typeface="Gulim" panose="020B0600000101010101" pitchFamily="34" charset="-127"/>
              </a:rPr>
              <a:t>All </a:t>
            </a:r>
            <a:r>
              <a:rPr lang="en-US" altLang="ko-KR" dirty="0">
                <a:latin typeface="Calibri" panose="020F0502020204030204" pitchFamily="34" charset="0"/>
                <a:ea typeface="Gulim" panose="020B0600000101010101" pitchFamily="34" charset="-127"/>
              </a:rPr>
              <a:t>these distributions are </a:t>
            </a:r>
            <a:r>
              <a:rPr lang="en-US" altLang="ko-KR" i="1" dirty="0">
                <a:solidFill>
                  <a:srgbClr val="009900"/>
                </a:solidFill>
                <a:latin typeface="Calibri" panose="020F0502020204030204" pitchFamily="34" charset="0"/>
                <a:ea typeface="Gulim" panose="020B0600000101010101" pitchFamily="34" charset="-127"/>
              </a:rPr>
              <a:t>idealized models</a:t>
            </a:r>
          </a:p>
          <a:p>
            <a:pPr lvl="1">
              <a:spcAft>
                <a:spcPts val="600"/>
              </a:spcAft>
            </a:pPr>
            <a:r>
              <a:rPr lang="en-US" altLang="ko-KR" dirty="0">
                <a:latin typeface="Calibri" panose="020F0502020204030204" pitchFamily="34" charset="0"/>
                <a:ea typeface="Gulim" panose="020B0600000101010101" pitchFamily="34" charset="-127"/>
              </a:rPr>
              <a:t>In practice, we do not see distributions, but </a:t>
            </a:r>
            <a:r>
              <a:rPr lang="en-US" altLang="ko-KR" i="1" dirty="0">
                <a:solidFill>
                  <a:srgbClr val="009900"/>
                </a:solidFill>
                <a:latin typeface="Calibri" panose="020F0502020204030204" pitchFamily="34" charset="0"/>
                <a:ea typeface="Gulim" panose="020B0600000101010101" pitchFamily="34" charset="-127"/>
              </a:rPr>
              <a:t>data</a:t>
            </a:r>
            <a:endParaRPr lang="en-US" altLang="ko-KR" dirty="0">
              <a:latin typeface="Calibri" panose="020F0502020204030204" pitchFamily="34" charset="0"/>
              <a:ea typeface="Gulim" panose="020B0600000101010101" pitchFamily="34" charset="-127"/>
            </a:endParaRPr>
          </a:p>
          <a:p>
            <a:pPr>
              <a:spcAft>
                <a:spcPts val="600"/>
              </a:spcAft>
            </a:pPr>
            <a:r>
              <a:rPr lang="en-US" altLang="ko-KR" dirty="0">
                <a:latin typeface="Calibri" panose="020F0502020204030204" pitchFamily="34" charset="0"/>
                <a:ea typeface="Gulim" panose="020B0600000101010101" pitchFamily="34" charset="-127"/>
              </a:rPr>
              <a:t>Typical procedure to distinguish between Poisson, power law, …</a:t>
            </a:r>
          </a:p>
          <a:p>
            <a:pPr lvl="1">
              <a:spcAft>
                <a:spcPts val="600"/>
              </a:spcAft>
            </a:pPr>
            <a:r>
              <a:rPr lang="en-US" altLang="ko-KR" dirty="0" smtClean="0">
                <a:latin typeface="Calibri" panose="020F0502020204030204" pitchFamily="34" charset="0"/>
                <a:ea typeface="Gulim" panose="020B0600000101010101" pitchFamily="34" charset="-127"/>
              </a:rPr>
              <a:t>Might </a:t>
            </a:r>
            <a:r>
              <a:rPr lang="en-US" altLang="ko-KR" dirty="0">
                <a:latin typeface="Calibri" panose="020F0502020204030204" pitchFamily="34" charset="0"/>
                <a:ea typeface="Gulim" panose="020B0600000101010101" pitchFamily="34" charset="-127"/>
              </a:rPr>
              <a:t>restrict our attention to a </a:t>
            </a:r>
            <a:r>
              <a:rPr lang="en-US" altLang="ko-KR" i="1" dirty="0">
                <a:solidFill>
                  <a:srgbClr val="009900"/>
                </a:solidFill>
                <a:latin typeface="Calibri" panose="020F0502020204030204" pitchFamily="34" charset="0"/>
                <a:ea typeface="Gulim" panose="020B0600000101010101" pitchFamily="34" charset="-127"/>
              </a:rPr>
              <a:t>range</a:t>
            </a:r>
            <a:r>
              <a:rPr lang="en-US" altLang="ko-KR" dirty="0">
                <a:latin typeface="Calibri" panose="020F0502020204030204" pitchFamily="34" charset="0"/>
                <a:ea typeface="Gulim" panose="020B0600000101010101" pitchFamily="34" charset="-127"/>
              </a:rPr>
              <a:t> of values of interest</a:t>
            </a:r>
          </a:p>
          <a:p>
            <a:pPr lvl="1">
              <a:spcAft>
                <a:spcPts val="600"/>
              </a:spcAft>
            </a:pPr>
            <a:r>
              <a:rPr lang="en-US" altLang="ko-KR" dirty="0" smtClean="0">
                <a:latin typeface="Calibri" panose="020F0502020204030204" pitchFamily="34" charset="0"/>
                <a:ea typeface="Gulim" panose="020B0600000101010101" pitchFamily="34" charset="-127"/>
              </a:rPr>
              <a:t>Get</a:t>
            </a:r>
            <a:r>
              <a:rPr lang="en-US" altLang="ko-KR" i="1" dirty="0" smtClean="0">
                <a:solidFill>
                  <a:srgbClr val="009900"/>
                </a:solidFill>
                <a:latin typeface="Calibri" panose="020F0502020204030204" pitchFamily="34" charset="0"/>
                <a:ea typeface="Gulim" panose="020B0600000101010101" pitchFamily="34" charset="-127"/>
              </a:rPr>
              <a:t> count</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of observed data </a:t>
            </a:r>
            <a:r>
              <a:rPr lang="en-US" altLang="ko-KR" dirty="0" smtClean="0">
                <a:latin typeface="Calibri" panose="020F0502020204030204" pitchFamily="34" charset="0"/>
                <a:ea typeface="Gulim" panose="020B0600000101010101" pitchFamily="34" charset="-127"/>
              </a:rPr>
              <a:t>in equal-sized bins: look </a:t>
            </a:r>
            <a:r>
              <a:rPr lang="en-US" altLang="ko-KR" dirty="0">
                <a:latin typeface="Calibri" panose="020F0502020204030204" pitchFamily="34" charset="0"/>
                <a:ea typeface="Gulim" panose="020B0600000101010101" pitchFamily="34" charset="-127"/>
              </a:rPr>
              <a:t>at counts on a </a:t>
            </a:r>
            <a:r>
              <a:rPr lang="en-US" altLang="ko-KR" i="1" dirty="0">
                <a:solidFill>
                  <a:srgbClr val="009900"/>
                </a:solidFill>
                <a:latin typeface="Calibri" panose="020F0502020204030204" pitchFamily="34" charset="0"/>
                <a:ea typeface="Gulim" panose="020B0600000101010101" pitchFamily="34" charset="-127"/>
              </a:rPr>
              <a:t>log-log</a:t>
            </a:r>
            <a:r>
              <a:rPr lang="en-US" altLang="ko-KR" i="1" dirty="0">
                <a:latin typeface="Calibri" panose="020F0502020204030204" pitchFamily="34" charset="0"/>
                <a:ea typeface="Gulim" panose="020B0600000101010101" pitchFamily="34" charset="-127"/>
              </a:rPr>
              <a:t> </a:t>
            </a:r>
            <a:r>
              <a:rPr lang="en-US" altLang="ko-KR" i="1" dirty="0">
                <a:solidFill>
                  <a:srgbClr val="009900"/>
                </a:solidFill>
                <a:latin typeface="Calibri" panose="020F0502020204030204" pitchFamily="34" charset="0"/>
                <a:ea typeface="Gulim" panose="020B0600000101010101" pitchFamily="34" charset="-127"/>
              </a:rPr>
              <a:t>plot</a:t>
            </a:r>
            <a:endParaRPr lang="en-US" altLang="ko-KR" dirty="0">
              <a:latin typeface="Calibri" panose="020F0502020204030204" pitchFamily="34" charset="0"/>
              <a:ea typeface="Gulim" panose="020B0600000101010101" pitchFamily="34" charset="-127"/>
            </a:endParaRPr>
          </a:p>
          <a:p>
            <a:pPr>
              <a:spcAft>
                <a:spcPts val="600"/>
              </a:spcAft>
            </a:pPr>
            <a:r>
              <a:rPr lang="en-US" altLang="ko-KR" dirty="0">
                <a:latin typeface="Calibri" panose="020F0502020204030204" pitchFamily="34" charset="0"/>
                <a:ea typeface="Gulim" panose="020B0600000101010101" pitchFamily="34" charset="-127"/>
              </a:rPr>
              <a:t>Power law: </a:t>
            </a:r>
            <a:r>
              <a:rPr lang="en-US" altLang="ko-KR" dirty="0" smtClean="0">
                <a:latin typeface="Calibri" panose="020F0502020204030204" pitchFamily="34" charset="0"/>
                <a:ea typeface="Gulim" panose="020B0600000101010101" pitchFamily="34" charset="-127"/>
              </a:rPr>
              <a:t> log(P(X </a:t>
            </a:r>
            <a:r>
              <a:rPr lang="en-US" altLang="ko-KR" dirty="0">
                <a:latin typeface="Calibri" panose="020F0502020204030204" pitchFamily="34" charset="0"/>
                <a:ea typeface="Gulim" panose="020B0600000101010101" pitchFamily="34" charset="-127"/>
              </a:rPr>
              <a:t>= x)) = log(1/x</a:t>
            </a:r>
            <a:r>
              <a:rPr lang="el-GR" altLang="ko-KR" baseline="30000"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 = – </a:t>
            </a:r>
            <a:r>
              <a:rPr lang="el-GR" altLang="ko-KR"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 log(x) </a:t>
            </a:r>
          </a:p>
          <a:p>
            <a:pPr lvl="1">
              <a:spcAft>
                <a:spcPts val="600"/>
              </a:spcAft>
            </a:pPr>
            <a:r>
              <a:rPr lang="en-US" altLang="ko-KR" dirty="0">
                <a:latin typeface="Calibri" panose="020F0502020204030204" pitchFamily="34" charset="0"/>
                <a:ea typeface="Gulim" panose="020B0600000101010101" pitchFamily="34" charset="-127"/>
              </a:rPr>
              <a:t>linear, slope –</a:t>
            </a:r>
            <a:r>
              <a:rPr lang="el-GR" altLang="ko-KR" dirty="0">
                <a:latin typeface="Calibri" panose="020F0502020204030204" pitchFamily="34" charset="0"/>
                <a:ea typeface="Gulim" panose="020B0600000101010101" pitchFamily="34" charset="-127"/>
              </a:rPr>
              <a:t>α</a:t>
            </a:r>
            <a:endParaRPr lang="en-US" altLang="ko-KR" dirty="0">
              <a:latin typeface="Calibri" panose="020F0502020204030204" pitchFamily="34" charset="0"/>
              <a:ea typeface="Gulim" panose="020B0600000101010101" pitchFamily="34" charset="-127"/>
            </a:endParaRPr>
          </a:p>
          <a:p>
            <a:pPr>
              <a:spcAft>
                <a:spcPts val="600"/>
              </a:spcAft>
            </a:pPr>
            <a:r>
              <a:rPr lang="en-US" altLang="ko-KR" dirty="0">
                <a:latin typeface="Calibri" panose="020F0502020204030204" pitchFamily="34" charset="0"/>
                <a:ea typeface="Gulim" panose="020B0600000101010101" pitchFamily="34" charset="-127"/>
              </a:rPr>
              <a:t>Normal: </a:t>
            </a:r>
            <a:r>
              <a:rPr lang="en-US" altLang="ko-KR" dirty="0" smtClean="0">
                <a:latin typeface="Calibri" panose="020F0502020204030204" pitchFamily="34" charset="0"/>
                <a:ea typeface="Gulim" panose="020B0600000101010101" pitchFamily="34" charset="-127"/>
              </a:rPr>
              <a:t> log(P(X </a:t>
            </a:r>
            <a:r>
              <a:rPr lang="en-US" altLang="ko-KR" dirty="0">
                <a:latin typeface="Calibri" panose="020F0502020204030204" pitchFamily="34" charset="0"/>
                <a:ea typeface="Gulim" panose="020B0600000101010101" pitchFamily="34" charset="-127"/>
              </a:rPr>
              <a:t>= x)) = log(</a:t>
            </a:r>
            <a:r>
              <a:rPr lang="el-GR" altLang="ko-KR"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 </a:t>
            </a:r>
            <a:r>
              <a:rPr lang="en-US" altLang="ko-KR" dirty="0" err="1">
                <a:latin typeface="Calibri" panose="020F0502020204030204" pitchFamily="34" charset="0"/>
                <a:ea typeface="Gulim" panose="020B0600000101010101" pitchFamily="34" charset="-127"/>
              </a:rPr>
              <a:t>exp</a:t>
            </a:r>
            <a:r>
              <a:rPr lang="en-US" altLang="ko-KR" dirty="0">
                <a:latin typeface="Calibri" panose="020F0502020204030204" pitchFamily="34" charset="0"/>
                <a:ea typeface="Gulim" panose="020B0600000101010101" pitchFamily="34" charset="-127"/>
              </a:rPr>
              <a:t>(–x</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/b)) = log(</a:t>
            </a:r>
            <a:r>
              <a:rPr lang="el-GR" altLang="ko-KR"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 – x</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/b</a:t>
            </a:r>
          </a:p>
          <a:p>
            <a:pPr lvl="1">
              <a:spcAft>
                <a:spcPts val="600"/>
              </a:spcAft>
            </a:pPr>
            <a:r>
              <a:rPr lang="en-US" altLang="ko-KR" dirty="0">
                <a:latin typeface="Calibri" panose="020F0502020204030204" pitchFamily="34" charset="0"/>
                <a:ea typeface="Gulim" panose="020B0600000101010101" pitchFamily="34" charset="-127"/>
              </a:rPr>
              <a:t>non-linear, concave near mean </a:t>
            </a:r>
          </a:p>
          <a:p>
            <a:pPr>
              <a:spcAft>
                <a:spcPts val="600"/>
              </a:spcAft>
            </a:pPr>
            <a:r>
              <a:rPr lang="en-US" altLang="ko-KR" dirty="0">
                <a:latin typeface="Calibri" panose="020F0502020204030204" pitchFamily="34" charset="0"/>
                <a:ea typeface="Gulim" panose="020B0600000101010101" pitchFamily="34" charset="-127"/>
              </a:rPr>
              <a:t>Poisson: </a:t>
            </a:r>
            <a:r>
              <a:rPr lang="en-US" altLang="ko-KR" dirty="0" smtClean="0">
                <a:latin typeface="Calibri" panose="020F0502020204030204" pitchFamily="34" charset="0"/>
                <a:ea typeface="Gulim" panose="020B0600000101010101" pitchFamily="34" charset="-127"/>
              </a:rPr>
              <a:t> log(P(X </a:t>
            </a:r>
            <a:r>
              <a:rPr lang="en-US" altLang="ko-KR" dirty="0">
                <a:latin typeface="Calibri" panose="020F0502020204030204" pitchFamily="34" charset="0"/>
                <a:ea typeface="Gulim" panose="020B0600000101010101" pitchFamily="34" charset="-127"/>
              </a:rPr>
              <a:t>= x)) = log(</a:t>
            </a:r>
            <a:r>
              <a:rPr lang="en-US" altLang="ko-KR" dirty="0" err="1">
                <a:latin typeface="Calibri" panose="020F0502020204030204" pitchFamily="34" charset="0"/>
                <a:ea typeface="Gulim" panose="020B0600000101010101" pitchFamily="34" charset="-127"/>
              </a:rPr>
              <a:t>exp</a:t>
            </a:r>
            <a:r>
              <a:rPr lang="en-US" altLang="ko-KR" dirty="0" smtClean="0">
                <a:latin typeface="Calibri" panose="020F0502020204030204" pitchFamily="34" charset="0"/>
                <a:ea typeface="Gulim" panose="020B0600000101010101" pitchFamily="34" charset="-127"/>
              </a:rPr>
              <a:t>(–</a:t>
            </a:r>
            <a:r>
              <a:rPr lang="el-GR" altLang="ko-KR" dirty="0" smtClean="0">
                <a:latin typeface="Calibri" panose="020F0502020204030204" pitchFamily="34" charset="0"/>
                <a:ea typeface="Gulim" panose="020B0600000101010101" pitchFamily="34" charset="-127"/>
              </a:rPr>
              <a:t>λ</a:t>
            </a:r>
            <a:r>
              <a:rPr lang="en-US" altLang="ko-KR" dirty="0" smtClean="0">
                <a:latin typeface="Calibri" panose="020F0502020204030204" pitchFamily="34" charset="0"/>
                <a:ea typeface="Gulim" panose="020B0600000101010101" pitchFamily="34" charset="-127"/>
              </a:rPr>
              <a:t>) </a:t>
            </a:r>
            <a:r>
              <a:rPr lang="el-GR" altLang="ko-KR" dirty="0" smtClean="0">
                <a:latin typeface="Calibri" panose="020F0502020204030204" pitchFamily="34" charset="0"/>
                <a:ea typeface="Gulim" panose="020B0600000101010101" pitchFamily="34" charset="-127"/>
              </a:rPr>
              <a:t>λ</a:t>
            </a:r>
            <a:r>
              <a:rPr lang="en-US" altLang="ko-KR" baseline="30000" dirty="0" smtClean="0">
                <a:latin typeface="Calibri" panose="020F0502020204030204" pitchFamily="34" charset="0"/>
                <a:ea typeface="Gulim" panose="020B0600000101010101" pitchFamily="34" charset="-127"/>
              </a:rPr>
              <a:t>x</a:t>
            </a:r>
            <a:r>
              <a:rPr lang="en-US" altLang="ko-KR" dirty="0" smtClean="0">
                <a:latin typeface="Calibri" panose="020F0502020204030204" pitchFamily="34" charset="0"/>
                <a:ea typeface="Gulim" panose="020B0600000101010101" pitchFamily="34" charset="-127"/>
              </a:rPr>
              <a:t>/x</a:t>
            </a:r>
            <a:r>
              <a:rPr lang="en-US" altLang="ko-KR" dirty="0">
                <a:latin typeface="Calibri" panose="020F0502020204030204" pitchFamily="34" charset="0"/>
                <a:ea typeface="Gulim" panose="020B0600000101010101" pitchFamily="34" charset="-127"/>
              </a:rPr>
              <a:t>!) </a:t>
            </a:r>
          </a:p>
          <a:p>
            <a:pPr lvl="1">
              <a:spcAft>
                <a:spcPts val="600"/>
              </a:spcAft>
            </a:pPr>
            <a:r>
              <a:rPr lang="en-US" altLang="ko-KR" dirty="0">
                <a:latin typeface="Calibri" panose="020F0502020204030204" pitchFamily="34" charset="0"/>
                <a:ea typeface="Gulim" panose="020B0600000101010101" pitchFamily="34" charset="-127"/>
              </a:rPr>
              <a:t>also non-linear</a:t>
            </a:r>
          </a:p>
        </p:txBody>
      </p:sp>
    </p:spTree>
    <p:extLst>
      <p:ext uri="{BB962C8B-B14F-4D97-AF65-F5344CB8AC3E}">
        <p14:creationId xmlns:p14="http://schemas.microsoft.com/office/powerpoint/2010/main" val="295581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zipf_lin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451" y="1360275"/>
            <a:ext cx="2514600"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a:xfrm>
            <a:off x="317425" y="309137"/>
            <a:ext cx="9182026" cy="609600"/>
          </a:xfrm>
        </p:spPr>
        <p:txBody>
          <a:bodyPr vert="horz" lIns="92075" tIns="46038" rIns="92075" bIns="46038" rtlCol="0" anchor="ctr">
            <a:noAutofit/>
          </a:bodyPr>
          <a:lstStyle/>
          <a:p>
            <a:r>
              <a:rPr lang="en-US" altLang="ko-KR" dirty="0" err="1">
                <a:effectLst>
                  <a:outerShdw blurRad="38100" dist="38100" dir="2700000" algn="tl">
                    <a:srgbClr val="C0C0C0"/>
                  </a:outerShdw>
                </a:effectLst>
                <a:ea typeface="Gulim" pitchFamily="34" charset="-127"/>
              </a:rPr>
              <a:t>Zipf’s</a:t>
            </a:r>
            <a:r>
              <a:rPr lang="en-US" altLang="ko-KR" dirty="0">
                <a:effectLst>
                  <a:outerShdw blurRad="38100" dist="38100" dir="2700000" algn="tl">
                    <a:srgbClr val="C0C0C0"/>
                  </a:outerShdw>
                </a:effectLst>
                <a:ea typeface="Gulim" pitchFamily="34" charset="-127"/>
              </a:rPr>
              <a:t> </a:t>
            </a:r>
            <a:r>
              <a:rPr lang="en-US" altLang="ko-KR" dirty="0" smtClean="0">
                <a:effectLst>
                  <a:outerShdw blurRad="38100" dist="38100" dir="2700000" algn="tl">
                    <a:srgbClr val="C0C0C0"/>
                  </a:outerShdw>
                </a:effectLst>
                <a:ea typeface="Gulim" pitchFamily="34" charset="-127"/>
              </a:rPr>
              <a:t>Law and </a:t>
            </a:r>
            <a:r>
              <a:rPr lang="en-US" altLang="ko-KR" sz="4000" dirty="0" err="1">
                <a:effectLst>
                  <a:outerShdw blurRad="38100" dist="38100" dir="2700000" algn="tl">
                    <a:srgbClr val="C0C0C0"/>
                  </a:outerShdw>
                </a:effectLst>
                <a:ea typeface="Gulim" pitchFamily="34" charset="-127"/>
              </a:rPr>
              <a:t>Zipf</a:t>
            </a:r>
            <a:r>
              <a:rPr lang="en-US" altLang="ko-KR" sz="4000" dirty="0">
                <a:effectLst>
                  <a:outerShdw blurRad="38100" dist="38100" dir="2700000" algn="tl">
                    <a:srgbClr val="C0C0C0"/>
                  </a:outerShdw>
                </a:effectLst>
                <a:ea typeface="Gulim" pitchFamily="34" charset="-127"/>
              </a:rPr>
              <a:t> Distribution</a:t>
            </a:r>
            <a:endParaRPr lang="en-US" altLang="zh-CN" sz="4000" b="1" dirty="0">
              <a:ea typeface="SimSun" panose="02010600030101010101" pitchFamily="2" charset="-122"/>
            </a:endParaRPr>
          </a:p>
        </p:txBody>
      </p:sp>
      <p:sp>
        <p:nvSpPr>
          <p:cNvPr id="24579" name="Rectangle 3"/>
          <p:cNvSpPr>
            <a:spLocks noGrp="1" noChangeArrowheads="1"/>
          </p:cNvSpPr>
          <p:nvPr>
            <p:ph type="body" sz="half" idx="1"/>
          </p:nvPr>
        </p:nvSpPr>
        <p:spPr>
          <a:xfrm>
            <a:off x="456164" y="1122256"/>
            <a:ext cx="9221236" cy="5735744"/>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Pareto </a:t>
            </a:r>
            <a:r>
              <a:rPr lang="en-US" altLang="ko-KR" dirty="0">
                <a:latin typeface="Calibri" panose="020F0502020204030204" pitchFamily="34" charset="0"/>
                <a:ea typeface="Gulim" panose="020B0600000101010101" pitchFamily="34" charset="-127"/>
              </a:rPr>
              <a:t>distribution vs. </a:t>
            </a:r>
            <a:r>
              <a:rPr lang="en-US" altLang="ko-KR" dirty="0" err="1">
                <a:latin typeface="Calibri" panose="020F0502020204030204" pitchFamily="34" charset="0"/>
                <a:ea typeface="Gulim" panose="020B0600000101010101" pitchFamily="34" charset="-127"/>
              </a:rPr>
              <a:t>Zipf’s</a:t>
            </a:r>
            <a:r>
              <a:rPr lang="en-US" altLang="ko-KR" dirty="0">
                <a:latin typeface="Calibri" panose="020F0502020204030204" pitchFamily="34" charset="0"/>
                <a:ea typeface="Gulim" panose="020B0600000101010101" pitchFamily="34" charset="-127"/>
              </a:rPr>
              <a:t> Law</a:t>
            </a:r>
          </a:p>
          <a:p>
            <a:pPr lvl="1"/>
            <a:r>
              <a:rPr lang="en-US" altLang="ko-KR" dirty="0">
                <a:latin typeface="Calibri" panose="020F0502020204030204" pitchFamily="34" charset="0"/>
                <a:ea typeface="Gulim" panose="020B0600000101010101" pitchFamily="34" charset="-127"/>
              </a:rPr>
              <a:t>Pareto distributions are continuous probability distributions</a:t>
            </a:r>
          </a:p>
          <a:p>
            <a:pPr lvl="1"/>
            <a:r>
              <a:rPr lang="en-US" altLang="ko-KR" dirty="0" err="1">
                <a:latin typeface="Calibri" panose="020F0502020204030204" pitchFamily="34" charset="0"/>
                <a:ea typeface="Gulim" panose="020B0600000101010101" pitchFamily="34" charset="-127"/>
              </a:rPr>
              <a:t>Zipf's</a:t>
            </a:r>
            <a:r>
              <a:rPr lang="en-US" altLang="ko-KR" dirty="0">
                <a:latin typeface="Calibri" panose="020F0502020204030204" pitchFamily="34" charset="0"/>
                <a:ea typeface="Gulim" panose="020B0600000101010101" pitchFamily="34" charset="-127"/>
              </a:rPr>
              <a:t> law: a discrete counterpart of the Pareto distribution</a:t>
            </a:r>
          </a:p>
          <a:p>
            <a:r>
              <a:rPr lang="en-US" altLang="ko-KR" dirty="0" err="1">
                <a:latin typeface="Calibri" panose="020F0502020204030204" pitchFamily="34" charset="0"/>
                <a:ea typeface="Gulim" panose="020B0600000101010101" pitchFamily="34" charset="-127"/>
              </a:rPr>
              <a:t>Zipf's</a:t>
            </a:r>
            <a:r>
              <a:rPr lang="en-US" altLang="ko-KR" dirty="0">
                <a:latin typeface="Calibri" panose="020F0502020204030204" pitchFamily="34" charset="0"/>
                <a:ea typeface="Gulim" panose="020B0600000101010101" pitchFamily="34" charset="-127"/>
              </a:rPr>
              <a:t> </a:t>
            </a:r>
            <a:r>
              <a:rPr lang="en-US" altLang="ko-KR" dirty="0" smtClean="0">
                <a:latin typeface="Calibri" panose="020F0502020204030204" pitchFamily="34" charset="0"/>
                <a:ea typeface="Gulim" panose="020B0600000101010101" pitchFamily="34" charset="-127"/>
              </a:rPr>
              <a:t>law example:  </a:t>
            </a:r>
          </a:p>
          <a:p>
            <a:pPr lvl="1"/>
            <a:r>
              <a:rPr lang="en-US" altLang="ko-KR" dirty="0" smtClean="0">
                <a:latin typeface="Calibri" panose="020F0502020204030204" pitchFamily="34" charset="0"/>
                <a:ea typeface="Gulim" panose="020B0600000101010101" pitchFamily="34" charset="-127"/>
              </a:rPr>
              <a:t>Given </a:t>
            </a:r>
            <a:r>
              <a:rPr lang="en-US" altLang="ko-KR" dirty="0">
                <a:latin typeface="Calibri" panose="020F0502020204030204" pitchFamily="34" charset="0"/>
                <a:ea typeface="Gulim" panose="020B0600000101010101" pitchFamily="34" charset="-127"/>
              </a:rPr>
              <a:t>some corpus of natural language utterances, the frequency of any word is inversely proportional to its rank in the frequency table</a:t>
            </a:r>
          </a:p>
          <a:p>
            <a:pPr lvl="1"/>
            <a:r>
              <a:rPr lang="en-US" altLang="ko-KR" dirty="0" smtClean="0">
                <a:latin typeface="Calibri" panose="020F0502020204030204" pitchFamily="34" charset="0"/>
                <a:ea typeface="Gulim" panose="020B0600000101010101" pitchFamily="34" charset="-127"/>
              </a:rPr>
              <a:t>The </a:t>
            </a:r>
            <a:r>
              <a:rPr lang="en-US" altLang="ko-KR" dirty="0">
                <a:latin typeface="Calibri" panose="020F0502020204030204" pitchFamily="34" charset="0"/>
                <a:ea typeface="Gulim" panose="020B0600000101010101" pitchFamily="34" charset="-127"/>
              </a:rPr>
              <a:t>most frequent word will occur approximately twice as often as the second most frequent word, which occurs twice as often as the fourth most frequent word, etc. </a:t>
            </a:r>
          </a:p>
          <a:p>
            <a:r>
              <a:rPr lang="en-US" altLang="ko-KR" dirty="0" smtClean="0">
                <a:latin typeface="Calibri" panose="020F0502020204030204" pitchFamily="34" charset="0"/>
                <a:ea typeface="Gulim" panose="020B0600000101010101" pitchFamily="34" charset="-127"/>
              </a:rPr>
              <a:t>Example:  </a:t>
            </a:r>
            <a:r>
              <a:rPr lang="en-US" altLang="ko-KR" i="1" dirty="0" smtClean="0">
                <a:solidFill>
                  <a:srgbClr val="009900"/>
                </a:solidFill>
                <a:latin typeface="Calibri" panose="020F0502020204030204" pitchFamily="34" charset="0"/>
                <a:ea typeface="Gulim" panose="020B0600000101010101" pitchFamily="34" charset="-127"/>
              </a:rPr>
              <a:t>rank</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events by their </a:t>
            </a:r>
            <a:r>
              <a:rPr lang="en-US" altLang="ko-KR" i="1" dirty="0">
                <a:solidFill>
                  <a:srgbClr val="009900"/>
                </a:solidFill>
                <a:latin typeface="Calibri" panose="020F0502020204030204" pitchFamily="34" charset="0"/>
                <a:ea typeface="Gulim" panose="020B0600000101010101" pitchFamily="34" charset="-127"/>
              </a:rPr>
              <a:t>frequency of </a:t>
            </a:r>
            <a:r>
              <a:rPr lang="en-US" altLang="ko-KR" i="1" dirty="0" smtClean="0">
                <a:solidFill>
                  <a:srgbClr val="009900"/>
                </a:solidFill>
                <a:latin typeface="Calibri" panose="020F0502020204030204" pitchFamily="34" charset="0"/>
                <a:ea typeface="Gulim" panose="020B0600000101010101" pitchFamily="34" charset="-127"/>
              </a:rPr>
              <a:t>occurrences.  </a:t>
            </a:r>
            <a:r>
              <a:rPr lang="en-US" altLang="ko-KR" dirty="0" smtClean="0">
                <a:latin typeface="Calibri" panose="020F0502020204030204" pitchFamily="34" charset="0"/>
                <a:ea typeface="Gulim" panose="020B0600000101010101" pitchFamily="34" charset="-127"/>
              </a:rPr>
              <a:t>The resulting </a:t>
            </a:r>
            <a:r>
              <a:rPr lang="en-US" altLang="ko-KR" dirty="0">
                <a:latin typeface="Calibri" panose="020F0502020204030204" pitchFamily="34" charset="0"/>
                <a:ea typeface="Gulim" panose="020B0600000101010101" pitchFamily="34" charset="-127"/>
              </a:rPr>
              <a:t>distribution often is a power law!</a:t>
            </a:r>
          </a:p>
          <a:p>
            <a:r>
              <a:rPr lang="en-US" altLang="ko-KR" dirty="0">
                <a:latin typeface="Calibri" panose="020F0502020204030204" pitchFamily="34" charset="0"/>
                <a:ea typeface="Gulim" panose="020B0600000101010101" pitchFamily="34" charset="-127"/>
              </a:rPr>
              <a:t>Other </a:t>
            </a:r>
            <a:r>
              <a:rPr lang="en-US" altLang="ko-KR" dirty="0" smtClean="0">
                <a:latin typeface="Calibri" panose="020F0502020204030204" pitchFamily="34" charset="0"/>
                <a:ea typeface="Gulim" panose="020B0600000101010101" pitchFamily="34" charset="-127"/>
              </a:rPr>
              <a:t>examples: North </a:t>
            </a:r>
            <a:r>
              <a:rPr lang="en-US" altLang="ko-KR" dirty="0">
                <a:latin typeface="Calibri" panose="020F0502020204030204" pitchFamily="34" charset="0"/>
                <a:ea typeface="Gulim" panose="020B0600000101010101" pitchFamily="34" charset="-127"/>
              </a:rPr>
              <a:t>America city </a:t>
            </a:r>
            <a:r>
              <a:rPr lang="en-US" altLang="ko-KR" dirty="0" smtClean="0">
                <a:latin typeface="Calibri" panose="020F0502020204030204" pitchFamily="34" charset="0"/>
                <a:ea typeface="Gulim" panose="020B0600000101010101" pitchFamily="34" charset="-127"/>
              </a:rPr>
              <a:t>sizes, personal income, file sizes, genus </a:t>
            </a:r>
            <a:r>
              <a:rPr lang="en-US" altLang="ko-KR" dirty="0">
                <a:latin typeface="Calibri" panose="020F0502020204030204" pitchFamily="34" charset="0"/>
                <a:ea typeface="Gulim" panose="020B0600000101010101" pitchFamily="34" charset="-127"/>
              </a:rPr>
              <a:t>sizes (number of species)</a:t>
            </a:r>
          </a:p>
        </p:txBody>
      </p:sp>
      <p:sp>
        <p:nvSpPr>
          <p:cNvPr id="5" name="Text Box 6"/>
          <p:cNvSpPr txBox="1">
            <a:spLocks noChangeArrowheads="1"/>
          </p:cNvSpPr>
          <p:nvPr/>
        </p:nvSpPr>
        <p:spPr bwMode="auto">
          <a:xfrm>
            <a:off x="9499451" y="3600237"/>
            <a:ext cx="2654225" cy="366712"/>
          </a:xfrm>
          <a:prstGeom prst="rect">
            <a:avLst/>
          </a:prstGeom>
          <a:solidFill>
            <a:srgbClr val="CCCCFF"/>
          </a:solidFill>
          <a:ln>
            <a:noFill/>
          </a:ln>
          <a:extLst/>
        </p:spPr>
        <p:txBody>
          <a:bodyPr wrap="squar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50000"/>
              </a:spcBef>
              <a:spcAft>
                <a:spcPct val="0"/>
              </a:spcAft>
              <a:buClrTx/>
              <a:buSzTx/>
              <a:buNone/>
            </a:pPr>
            <a:r>
              <a:rPr lang="en-US" altLang="ko-KR" sz="1800" dirty="0">
                <a:solidFill>
                  <a:srgbClr val="000000"/>
                </a:solidFill>
                <a:latin typeface="+mn-lt"/>
                <a:ea typeface="Gulim" panose="020B0600000101010101" pitchFamily="34" charset="-127"/>
              </a:rPr>
              <a:t>Linear scales on both axes </a:t>
            </a:r>
          </a:p>
        </p:txBody>
      </p:sp>
      <p:pic>
        <p:nvPicPr>
          <p:cNvPr id="6" name="Picture 8" descr="zipf_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426" y="3966949"/>
            <a:ext cx="2514600"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9741050" y="6244324"/>
            <a:ext cx="2381026" cy="366713"/>
          </a:xfrm>
          <a:prstGeom prst="rect">
            <a:avLst/>
          </a:prstGeom>
          <a:solidFill>
            <a:srgbClr val="FFFF00"/>
          </a:solidFill>
          <a:ln>
            <a:noFill/>
          </a:ln>
          <a:extLst/>
        </p:spPr>
        <p:txBody>
          <a:bodyPr wrap="square">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50000"/>
              </a:spcBef>
              <a:spcAft>
                <a:spcPct val="0"/>
              </a:spcAft>
              <a:buClrTx/>
              <a:buSzTx/>
              <a:buNone/>
            </a:pPr>
            <a:r>
              <a:rPr lang="en-US" altLang="ko-KR" sz="1800" dirty="0" smtClean="0">
                <a:solidFill>
                  <a:srgbClr val="000000"/>
                </a:solidFill>
                <a:latin typeface="+mn-lt"/>
                <a:ea typeface="Gulim" panose="020B0600000101010101" pitchFamily="34" charset="-127"/>
              </a:rPr>
              <a:t>Log </a:t>
            </a:r>
            <a:r>
              <a:rPr lang="en-US" altLang="ko-KR" sz="1800" dirty="0">
                <a:solidFill>
                  <a:srgbClr val="000000"/>
                </a:solidFill>
                <a:latin typeface="+mn-lt"/>
                <a:ea typeface="Gulim" panose="020B0600000101010101" pitchFamily="34" charset="-127"/>
              </a:rPr>
              <a:t>scales on both axes </a:t>
            </a:r>
          </a:p>
        </p:txBody>
      </p:sp>
      <p:sp>
        <p:nvSpPr>
          <p:cNvPr id="2" name="TextBox 1"/>
          <p:cNvSpPr txBox="1"/>
          <p:nvPr/>
        </p:nvSpPr>
        <p:spPr>
          <a:xfrm>
            <a:off x="9677400" y="685800"/>
            <a:ext cx="2282030" cy="646331"/>
          </a:xfrm>
          <a:prstGeom prst="rect">
            <a:avLst/>
          </a:prstGeom>
          <a:solidFill>
            <a:srgbClr val="F0CDBC"/>
          </a:solidFill>
        </p:spPr>
        <p:txBody>
          <a:bodyPr wrap="square" rtlCol="0">
            <a:spAutoFit/>
          </a:bodyPr>
          <a:lstStyle/>
          <a:p>
            <a:pPr algn="ctr" defTabSz="914400" fontAlgn="base">
              <a:spcBef>
                <a:spcPct val="50000"/>
              </a:spcBef>
              <a:spcAft>
                <a:spcPct val="0"/>
              </a:spcAft>
              <a:buClrTx/>
              <a:buSzTx/>
              <a:buNone/>
            </a:pPr>
            <a:r>
              <a:rPr lang="en-US" altLang="ko-KR" sz="1800" dirty="0" smtClean="0">
                <a:solidFill>
                  <a:srgbClr val="000000"/>
                </a:solidFill>
                <a:ea typeface="Gulim" panose="020B0600000101010101" pitchFamily="34" charset="-127"/>
              </a:rPr>
              <a:t>A </a:t>
            </a:r>
            <a:r>
              <a:rPr lang="en-US" altLang="ko-KR" sz="1800" dirty="0" err="1">
                <a:solidFill>
                  <a:srgbClr val="000000"/>
                </a:solidFill>
                <a:ea typeface="Gulim" panose="020B0600000101010101" pitchFamily="34" charset="-127"/>
              </a:rPr>
              <a:t>Zipf</a:t>
            </a:r>
            <a:r>
              <a:rPr lang="en-US" altLang="ko-KR" sz="1800" dirty="0">
                <a:solidFill>
                  <a:srgbClr val="000000"/>
                </a:solidFill>
                <a:ea typeface="Gulim" panose="020B0600000101010101" pitchFamily="34" charset="-127"/>
              </a:rPr>
              <a:t> distribution with 300 data points </a:t>
            </a:r>
          </a:p>
        </p:txBody>
      </p:sp>
    </p:spTree>
    <p:extLst>
      <p:ext uri="{BB962C8B-B14F-4D97-AF65-F5344CB8AC3E}">
        <p14:creationId xmlns:p14="http://schemas.microsoft.com/office/powerpoint/2010/main" val="367172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Discovered by Examining the Real World…</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sym typeface="Wingdings" panose="05000000000000000000" pitchFamily="2" charset="2"/>
              </a:rPr>
              <a:t>Watts </a:t>
            </a:r>
            <a:r>
              <a:rPr lang="en-US" altLang="ko-KR" dirty="0">
                <a:latin typeface="Calibri" panose="020F0502020204030204" pitchFamily="34" charset="0"/>
                <a:ea typeface="Gulim" panose="020B0600000101010101" pitchFamily="34" charset="-127"/>
                <a:sym typeface="Wingdings" panose="05000000000000000000" pitchFamily="2" charset="2"/>
              </a:rPr>
              <a:t>examines three real networks as case studies:</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the Kevin Bacon graph</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the Western states power grid</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the C. </a:t>
            </a:r>
            <a:r>
              <a:rPr lang="en-US" altLang="ko-KR" dirty="0" err="1">
                <a:latin typeface="Calibri" panose="020F0502020204030204" pitchFamily="34" charset="0"/>
                <a:ea typeface="Gulim" panose="020B0600000101010101" pitchFamily="34" charset="-127"/>
                <a:sym typeface="Wingdings" panose="05000000000000000000" pitchFamily="2" charset="2"/>
              </a:rPr>
              <a:t>elegans</a:t>
            </a:r>
            <a:r>
              <a:rPr lang="en-US" altLang="ko-KR" dirty="0">
                <a:latin typeface="Calibri" panose="020F0502020204030204" pitchFamily="34" charset="0"/>
                <a:ea typeface="Gulim" panose="020B0600000101010101" pitchFamily="34" charset="-127"/>
                <a:sym typeface="Wingdings" panose="05000000000000000000" pitchFamily="2" charset="2"/>
              </a:rPr>
              <a:t> nervous system</a:t>
            </a:r>
          </a:p>
          <a:p>
            <a:r>
              <a:rPr lang="en-US" altLang="ko-KR" dirty="0">
                <a:latin typeface="Calibri" panose="020F0502020204030204" pitchFamily="34" charset="0"/>
                <a:ea typeface="Gulim" panose="020B0600000101010101" pitchFamily="34" charset="-127"/>
                <a:sym typeface="Wingdings" panose="05000000000000000000" pitchFamily="2" charset="2"/>
              </a:rPr>
              <a:t>For each of these networks, he:</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computes its size, diameter, and clustering coefficient</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compares diameter and clustering to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best</a:t>
            </a:r>
            <a:r>
              <a:rPr lang="en-US" altLang="ko-KR" dirty="0">
                <a:latin typeface="Calibri" panose="020F0502020204030204" pitchFamily="34" charset="0"/>
                <a:ea typeface="Gulim" panose="020B0600000101010101" pitchFamily="34" charset="-127"/>
                <a:sym typeface="Wingdings" panose="05000000000000000000" pitchFamily="2" charset="2"/>
              </a:rPr>
              <a:t> </a:t>
            </a:r>
            <a:r>
              <a:rPr lang="en-US" altLang="ko-KR" dirty="0" err="1">
                <a:latin typeface="Calibri" panose="020F0502020204030204" pitchFamily="34" charset="0"/>
                <a:ea typeface="Gulim" panose="020B0600000101010101" pitchFamily="34" charset="-127"/>
                <a:sym typeface="Wingdings" panose="05000000000000000000" pitchFamily="2" charset="2"/>
              </a:rPr>
              <a:t>Erdos-Renyi</a:t>
            </a:r>
            <a:r>
              <a:rPr lang="en-US" altLang="ko-KR" dirty="0">
                <a:latin typeface="Calibri" panose="020F0502020204030204" pitchFamily="34" charset="0"/>
                <a:ea typeface="Gulim" panose="020B0600000101010101" pitchFamily="34" charset="-127"/>
                <a:sym typeface="Wingdings" panose="05000000000000000000" pitchFamily="2" charset="2"/>
              </a:rPr>
              <a:t> approx.</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shows that the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best</a:t>
            </a:r>
            <a:r>
              <a:rPr lang="en-US" altLang="ko-KR" i="1" dirty="0">
                <a:latin typeface="Calibri" panose="020F0502020204030204" pitchFamily="34" charset="0"/>
                <a:ea typeface="Gulim" panose="020B0600000101010101" pitchFamily="34" charset="-127"/>
                <a:sym typeface="Wingdings" panose="05000000000000000000" pitchFamily="2" charset="2"/>
              </a:rPr>
              <a:t> </a:t>
            </a:r>
            <a:r>
              <a:rPr lang="en-US" altLang="ko-KR" dirty="0">
                <a:latin typeface="Symbol" panose="05050102010706020507" pitchFamily="18" charset="2"/>
                <a:ea typeface="Gulim" panose="020B0600000101010101" pitchFamily="34" charset="-127"/>
              </a:rPr>
              <a:t>a</a:t>
            </a:r>
            <a:r>
              <a:rPr lang="en-US" altLang="ko-KR" dirty="0">
                <a:latin typeface="Calibri" panose="020F0502020204030204" pitchFamily="34" charset="0"/>
                <a:ea typeface="Gulim" panose="020B0600000101010101" pitchFamily="34" charset="-127"/>
                <a:sym typeface="Wingdings" panose="05000000000000000000" pitchFamily="2" charset="2"/>
              </a:rPr>
              <a:t>-model approximation is better</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important to be “fair” to each model by finding best fit</a:t>
            </a:r>
          </a:p>
          <a:p>
            <a:r>
              <a:rPr lang="en-US" altLang="ko-KR" dirty="0">
                <a:latin typeface="Calibri" panose="020F0502020204030204" pitchFamily="34" charset="0"/>
                <a:ea typeface="Gulim" panose="020B0600000101010101" pitchFamily="34" charset="-127"/>
                <a:sym typeface="Wingdings" panose="05000000000000000000" pitchFamily="2" charset="2"/>
              </a:rPr>
              <a:t>Overall,</a:t>
            </a:r>
          </a:p>
          <a:p>
            <a:pPr lvl="1"/>
            <a:r>
              <a:rPr lang="en-US" altLang="ko-KR" dirty="0">
                <a:latin typeface="Calibri" panose="020F0502020204030204" pitchFamily="34" charset="0"/>
                <a:ea typeface="Gulim" panose="020B0600000101010101" pitchFamily="34" charset="-127"/>
                <a:sym typeface="Wingdings" panose="05000000000000000000" pitchFamily="2" charset="2"/>
              </a:rPr>
              <a:t>if we care only about diameter and clustering, </a:t>
            </a:r>
            <a:r>
              <a:rPr lang="en-US" altLang="ko-KR" dirty="0">
                <a:latin typeface="Symbol" panose="05050102010706020507" pitchFamily="18" charset="2"/>
                <a:ea typeface="Gulim" panose="020B0600000101010101" pitchFamily="34" charset="-127"/>
              </a:rPr>
              <a:t>a</a:t>
            </a:r>
            <a:r>
              <a:rPr lang="en-US" altLang="ko-KR" dirty="0">
                <a:latin typeface="Calibri" panose="020F0502020204030204" pitchFamily="34" charset="0"/>
                <a:ea typeface="Gulim" panose="020B0600000101010101" pitchFamily="34" charset="-127"/>
                <a:sym typeface="Wingdings" panose="05000000000000000000" pitchFamily="2" charset="2"/>
              </a:rPr>
              <a:t> is better than p</a:t>
            </a:r>
          </a:p>
        </p:txBody>
      </p:sp>
    </p:spTree>
    <p:extLst>
      <p:ext uri="{BB962C8B-B14F-4D97-AF65-F5344CB8AC3E}">
        <p14:creationId xmlns:p14="http://schemas.microsoft.com/office/powerpoint/2010/main" val="820108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a:effectLst>
                  <a:outerShdw blurRad="38100" dist="38100" dir="2700000" algn="tl">
                    <a:srgbClr val="C0C0C0"/>
                  </a:outerShdw>
                </a:effectLst>
                <a:ea typeface="Gulim" pitchFamily="34" charset="-127"/>
              </a:rPr>
              <a:t>Not All the Networks Are Scale-Free</a:t>
            </a:r>
          </a:p>
        </p:txBody>
      </p:sp>
      <p:grpSp>
        <p:nvGrpSpPr>
          <p:cNvPr id="5" name="Group 3"/>
          <p:cNvGrpSpPr>
            <a:grpSpLocks/>
          </p:cNvGrpSpPr>
          <p:nvPr/>
        </p:nvGrpSpPr>
        <p:grpSpPr bwMode="auto">
          <a:xfrm>
            <a:off x="2438400" y="1154114"/>
            <a:ext cx="3303588" cy="5418137"/>
            <a:chOff x="672" y="313"/>
            <a:chExt cx="2064" cy="3957"/>
          </a:xfrm>
        </p:grpSpPr>
        <p:pic>
          <p:nvPicPr>
            <p:cNvPr id="6" name="Picture 4" descr="indian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2352"/>
              <a:ext cx="1920"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gaussia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528"/>
              <a:ext cx="2016"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918" y="313"/>
              <a:ext cx="163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a:solidFill>
                    <a:srgbClr val="000000"/>
                  </a:solidFill>
                  <a:latin typeface="Times New Roman" panose="02020603050405020304" pitchFamily="18" charset="0"/>
                  <a:ea typeface="Gulim" panose="020B0600000101010101" pitchFamily="34" charset="-127"/>
                </a:rPr>
                <a:t>Poisson distribution</a:t>
              </a:r>
            </a:p>
          </p:txBody>
        </p:sp>
        <p:sp>
          <p:nvSpPr>
            <p:cNvPr id="9" name="Text Box 7"/>
            <p:cNvSpPr txBox="1">
              <a:spLocks noChangeArrowheads="1"/>
            </p:cNvSpPr>
            <p:nvPr/>
          </p:nvSpPr>
          <p:spPr bwMode="auto">
            <a:xfrm>
              <a:off x="836" y="3936"/>
              <a:ext cx="1872"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dirty="0" smtClean="0">
                  <a:solidFill>
                    <a:srgbClr val="000000"/>
                  </a:solidFill>
                  <a:latin typeface="Impact" panose="020B0806030902050204" pitchFamily="34" charset="0"/>
                  <a:ea typeface="Gulim" panose="020B0600000101010101" pitchFamily="34" charset="-127"/>
                </a:rPr>
                <a:t>Highway Network </a:t>
              </a:r>
              <a:endParaRPr lang="en-US" altLang="ko-KR" sz="2400" dirty="0">
                <a:solidFill>
                  <a:srgbClr val="000000"/>
                </a:solidFill>
                <a:latin typeface="Times New Roman" panose="02020603050405020304" pitchFamily="18" charset="0"/>
                <a:ea typeface="Gulim" panose="020B0600000101010101" pitchFamily="34" charset="-127"/>
              </a:endParaRPr>
            </a:p>
          </p:txBody>
        </p:sp>
      </p:grpSp>
      <p:grpSp>
        <p:nvGrpSpPr>
          <p:cNvPr id="10" name="Group 8"/>
          <p:cNvGrpSpPr>
            <a:grpSpLocks/>
          </p:cNvGrpSpPr>
          <p:nvPr/>
        </p:nvGrpSpPr>
        <p:grpSpPr bwMode="auto">
          <a:xfrm>
            <a:off x="6248400" y="1154114"/>
            <a:ext cx="3581400" cy="5418137"/>
            <a:chOff x="2928" y="313"/>
            <a:chExt cx="2380" cy="3957"/>
          </a:xfrm>
        </p:grpSpPr>
        <p:pic>
          <p:nvPicPr>
            <p:cNvPr id="11" name="Picture 9" descr="u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2400"/>
              <a:ext cx="2140" cy="1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power_p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480"/>
              <a:ext cx="2304" cy="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p:nvSpPr>
          <p:spPr bwMode="auto">
            <a:xfrm>
              <a:off x="3252" y="313"/>
              <a:ext cx="1983"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a:solidFill>
                    <a:srgbClr val="000000"/>
                  </a:solidFill>
                  <a:latin typeface="Times New Roman" panose="02020603050405020304" pitchFamily="18" charset="0"/>
                  <a:ea typeface="Gulim" panose="020B0600000101010101" pitchFamily="34" charset="-127"/>
                </a:rPr>
                <a:t>Power-law distribution</a:t>
              </a:r>
            </a:p>
          </p:txBody>
        </p:sp>
        <p:sp>
          <p:nvSpPr>
            <p:cNvPr id="14" name="Text Box 12"/>
            <p:cNvSpPr txBox="1">
              <a:spLocks noChangeArrowheads="1"/>
            </p:cNvSpPr>
            <p:nvPr/>
          </p:nvSpPr>
          <p:spPr bwMode="auto">
            <a:xfrm>
              <a:off x="3408" y="3936"/>
              <a:ext cx="182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a:solidFill>
                    <a:srgbClr val="000000"/>
                  </a:solidFill>
                  <a:latin typeface="Impact" panose="020B0806030902050204" pitchFamily="34" charset="0"/>
                  <a:ea typeface="Gulim" panose="020B0600000101010101" pitchFamily="34" charset="-127"/>
                </a:rPr>
                <a:t>Scale-free Network</a:t>
              </a:r>
              <a:endParaRPr lang="en-US" altLang="ko-KR" sz="2400">
                <a:solidFill>
                  <a:srgbClr val="000000"/>
                </a:solidFill>
                <a:latin typeface="Times New Roman" panose="02020603050405020304" pitchFamily="18" charset="0"/>
                <a:ea typeface="Gulim" panose="020B0600000101010101" pitchFamily="34" charset="-127"/>
              </a:endParaRPr>
            </a:p>
          </p:txBody>
        </p:sp>
      </p:grpSp>
    </p:spTree>
    <p:extLst>
      <p:ext uri="{BB962C8B-B14F-4D97-AF65-F5344CB8AC3E}">
        <p14:creationId xmlns:p14="http://schemas.microsoft.com/office/powerpoint/2010/main" val="3990351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err="1" smtClean="0">
                <a:effectLst>
                  <a:outerShdw blurRad="38100" dist="38100" dir="2700000" algn="tl">
                    <a:srgbClr val="C0C0C0"/>
                  </a:outerShdw>
                </a:effectLst>
                <a:ea typeface="SimSun" pitchFamily="2" charset="-122"/>
              </a:rPr>
              <a:t>Barabási</a:t>
            </a:r>
            <a:r>
              <a:rPr lang="en-US" altLang="zh-CN" sz="4000" dirty="0" smtClean="0">
                <a:effectLst>
                  <a:outerShdw blurRad="38100" dist="38100" dir="2700000" algn="tl">
                    <a:srgbClr val="C0C0C0"/>
                  </a:outerShdw>
                </a:effectLst>
                <a:ea typeface="SimSun" pitchFamily="2" charset="-122"/>
              </a:rPr>
              <a:t>-Albert</a:t>
            </a:r>
            <a:r>
              <a:rPr lang="en-US" altLang="ko-KR" sz="4000" dirty="0" smtClean="0">
                <a:effectLst>
                  <a:outerShdw blurRad="38100" dist="38100" dir="2700000" algn="tl">
                    <a:srgbClr val="C0C0C0"/>
                  </a:outerShdw>
                </a:effectLst>
                <a:ea typeface="SimSun" pitchFamily="2" charset="-122"/>
              </a:rPr>
              <a:t> Model: </a:t>
            </a:r>
            <a:r>
              <a:rPr lang="en-US" altLang="zh-CN" sz="4000" dirty="0" smtClean="0">
                <a:ea typeface="SimSun" panose="02010600030101010101" pitchFamily="2" charset="-122"/>
              </a:rPr>
              <a:t>Preferential Attachment </a:t>
            </a:r>
            <a:endParaRPr lang="en-US" altLang="zh-CN" sz="4000" b="1" dirty="0">
              <a:ea typeface="SimSun" panose="02010600030101010101" pitchFamily="2" charset="-122"/>
            </a:endParaRPr>
          </a:p>
        </p:txBody>
      </p:sp>
      <p:sp>
        <p:nvSpPr>
          <p:cNvPr id="24579" name="Rectangle 3"/>
          <p:cNvSpPr>
            <a:spLocks noGrp="1" noChangeArrowheads="1"/>
          </p:cNvSpPr>
          <p:nvPr>
            <p:ph type="body" sz="half" idx="1"/>
          </p:nvPr>
        </p:nvSpPr>
        <p:spPr>
          <a:xfrm>
            <a:off x="586039" y="1240255"/>
            <a:ext cx="11023877" cy="5417719"/>
          </a:xfrm>
        </p:spPr>
        <p:txBody>
          <a:bodyPr vert="horz" lIns="92075" tIns="46038" rIns="92075" bIns="46038" rtlCol="0">
            <a:noAutofit/>
          </a:bodyPr>
          <a:lstStyle/>
          <a:p>
            <a:pPr>
              <a:lnSpc>
                <a:spcPct val="110000"/>
              </a:lnSpc>
            </a:pPr>
            <a:r>
              <a:rPr lang="en-US" altLang="zh-CN" dirty="0" smtClean="0">
                <a:latin typeface="Calibri" panose="020F0502020204030204" pitchFamily="34" charset="0"/>
                <a:ea typeface="SimSun" panose="02010600030101010101" pitchFamily="2" charset="-122"/>
              </a:rPr>
              <a:t>Major </a:t>
            </a:r>
            <a:r>
              <a:rPr lang="en-US" altLang="zh-CN" dirty="0">
                <a:latin typeface="Calibri" panose="020F0502020204030204" pitchFamily="34" charset="0"/>
                <a:ea typeface="SimSun" panose="02010600030101010101" pitchFamily="2" charset="-122"/>
              </a:rPr>
              <a:t>limitation of the </a:t>
            </a:r>
            <a:r>
              <a:rPr lang="en-US" altLang="ko-KR" dirty="0">
                <a:latin typeface="Calibri" panose="020F0502020204030204" pitchFamily="34" charset="0"/>
                <a:ea typeface="Gulim" panose="020B0600000101010101" pitchFamily="34" charset="-127"/>
              </a:rPr>
              <a:t>Watts-</a:t>
            </a:r>
            <a:r>
              <a:rPr lang="en-US" altLang="ko-KR" dirty="0" err="1">
                <a:latin typeface="Calibri" panose="020F0502020204030204" pitchFamily="34" charset="0"/>
                <a:ea typeface="Gulim" panose="020B0600000101010101" pitchFamily="34" charset="-127"/>
              </a:rPr>
              <a:t>Strogatz</a:t>
            </a:r>
            <a:r>
              <a:rPr lang="en-US" altLang="zh-CN" dirty="0">
                <a:latin typeface="Calibri" panose="020F0502020204030204" pitchFamily="34" charset="0"/>
                <a:ea typeface="SimSun" panose="02010600030101010101" pitchFamily="2" charset="-122"/>
              </a:rPr>
              <a:t> model </a:t>
            </a:r>
          </a:p>
          <a:p>
            <a:pPr lvl="1">
              <a:lnSpc>
                <a:spcPct val="110000"/>
              </a:lnSpc>
            </a:pPr>
            <a:r>
              <a:rPr lang="en-US" altLang="zh-CN" dirty="0">
                <a:latin typeface="Calibri" panose="020F0502020204030204" pitchFamily="34" charset="0"/>
                <a:ea typeface="SimSun" panose="02010600030101010101" pitchFamily="2" charset="-122"/>
              </a:rPr>
              <a:t>It produces graphs that are homogeneous in degree</a:t>
            </a:r>
          </a:p>
          <a:p>
            <a:pPr lvl="1">
              <a:lnSpc>
                <a:spcPct val="110000"/>
              </a:lnSpc>
            </a:pPr>
            <a:r>
              <a:rPr lang="en-US" altLang="zh-CN" dirty="0">
                <a:latin typeface="Calibri" panose="020F0502020204030204" pitchFamily="34" charset="0"/>
                <a:ea typeface="SimSun" panose="02010600030101010101" pitchFamily="2" charset="-122"/>
              </a:rPr>
              <a:t>Real networks are often inhomogeneous in degree, having hubs and a scale-free degree distribution (</a:t>
            </a:r>
            <a:r>
              <a:rPr lang="en-US" altLang="zh-CN" i="1" dirty="0">
                <a:latin typeface="Calibri" panose="020F0502020204030204" pitchFamily="34" charset="0"/>
                <a:ea typeface="SimSun" panose="02010600030101010101" pitchFamily="2" charset="-122"/>
              </a:rPr>
              <a:t>scale-free networks</a:t>
            </a:r>
            <a:r>
              <a:rPr lang="en-US" altLang="zh-CN" dirty="0">
                <a:latin typeface="Calibri" panose="020F0502020204030204" pitchFamily="34" charset="0"/>
                <a:ea typeface="SimSun" panose="02010600030101010101" pitchFamily="2" charset="-122"/>
              </a:rPr>
              <a:t>)</a:t>
            </a:r>
          </a:p>
          <a:p>
            <a:pPr>
              <a:lnSpc>
                <a:spcPct val="110000"/>
              </a:lnSpc>
            </a:pPr>
            <a:r>
              <a:rPr lang="en-US" altLang="zh-CN" b="1" dirty="0">
                <a:latin typeface="Calibri" panose="020F0502020204030204" pitchFamily="34" charset="0"/>
                <a:ea typeface="SimSun" panose="02010600030101010101" pitchFamily="2" charset="-122"/>
              </a:rPr>
              <a:t>Scale-free networks </a:t>
            </a:r>
            <a:r>
              <a:rPr lang="en-US" altLang="zh-CN" dirty="0">
                <a:latin typeface="Calibri" panose="020F0502020204030204" pitchFamily="34" charset="0"/>
                <a:ea typeface="SimSun" panose="02010600030101010101" pitchFamily="2" charset="-122"/>
              </a:rPr>
              <a:t>are better described by the </a:t>
            </a:r>
            <a:r>
              <a:rPr lang="en-US" altLang="zh-CN" b="1" i="1" dirty="0">
                <a:latin typeface="Calibri" panose="020F0502020204030204" pitchFamily="34" charset="0"/>
                <a:ea typeface="SimSun" panose="02010600030101010101" pitchFamily="2" charset="-122"/>
              </a:rPr>
              <a:t>preferential attachment</a:t>
            </a:r>
            <a:r>
              <a:rPr lang="en-US" altLang="zh-CN" dirty="0">
                <a:latin typeface="Calibri" panose="020F0502020204030204" pitchFamily="34" charset="0"/>
                <a:ea typeface="SimSun" panose="02010600030101010101" pitchFamily="2" charset="-122"/>
              </a:rPr>
              <a:t> family of models, e.g., the </a:t>
            </a:r>
            <a:r>
              <a:rPr lang="en-US" altLang="zh-CN" i="1" dirty="0" err="1">
                <a:latin typeface="Calibri" panose="020F0502020204030204" pitchFamily="34" charset="0"/>
                <a:ea typeface="SimSun" panose="02010600030101010101" pitchFamily="2" charset="-122"/>
              </a:rPr>
              <a:t>Barabási</a:t>
            </a:r>
            <a:r>
              <a:rPr lang="en-US" altLang="zh-CN" i="1" dirty="0">
                <a:latin typeface="Calibri" panose="020F0502020204030204" pitchFamily="34" charset="0"/>
                <a:ea typeface="SimSun" panose="02010600030101010101" pitchFamily="2" charset="-122"/>
              </a:rPr>
              <a:t>–Albert (BA) model</a:t>
            </a:r>
            <a:endParaRPr lang="en-US" altLang="zh-CN" dirty="0">
              <a:latin typeface="Calibri" panose="020F0502020204030204" pitchFamily="34" charset="0"/>
              <a:ea typeface="SimSun" panose="02010600030101010101" pitchFamily="2" charset="-122"/>
            </a:endParaRPr>
          </a:p>
          <a:p>
            <a:pPr lvl="1">
              <a:lnSpc>
                <a:spcPct val="110000"/>
              </a:lnSpc>
            </a:pPr>
            <a:r>
              <a:rPr lang="en-US" altLang="zh-CN" i="1" dirty="0" smtClean="0">
                <a:latin typeface="Calibri" panose="020F0502020204030204" pitchFamily="34" charset="0"/>
                <a:ea typeface="SimSun" panose="02010600030101010101" pitchFamily="2" charset="-122"/>
              </a:rPr>
              <a:t>“rich-get-richer”:  </a:t>
            </a:r>
            <a:r>
              <a:rPr lang="en-US" altLang="zh-CN" dirty="0" smtClean="0">
                <a:latin typeface="Calibri" panose="020F0502020204030204" pitchFamily="34" charset="0"/>
                <a:ea typeface="SimSun" panose="02010600030101010101" pitchFamily="2" charset="-122"/>
              </a:rPr>
              <a:t>New edges are </a:t>
            </a:r>
            <a:r>
              <a:rPr lang="en-US" altLang="zh-CN" dirty="0">
                <a:latin typeface="Calibri" panose="020F0502020204030204" pitchFamily="34" charset="0"/>
                <a:ea typeface="SimSun" panose="02010600030101010101" pitchFamily="2" charset="-122"/>
              </a:rPr>
              <a:t>more likely to link to nodes with higher degrees </a:t>
            </a:r>
            <a:endParaRPr lang="en-US" altLang="zh-CN" dirty="0" smtClean="0">
              <a:latin typeface="Calibri" panose="020F0502020204030204" pitchFamily="34" charset="0"/>
              <a:ea typeface="SimSun" panose="02010600030101010101" pitchFamily="2" charset="-122"/>
            </a:endParaRPr>
          </a:p>
          <a:p>
            <a:pPr lvl="1">
              <a:lnSpc>
                <a:spcPct val="110000"/>
              </a:lnSpc>
            </a:pPr>
            <a:r>
              <a:rPr lang="en-US" altLang="zh-CN" b="1" dirty="0" smtClean="0">
                <a:latin typeface="Calibri" panose="020F0502020204030204" pitchFamily="34" charset="0"/>
                <a:ea typeface="SimSun" panose="02010600030101010101" pitchFamily="2" charset="-122"/>
              </a:rPr>
              <a:t>Preferential attachment: </a:t>
            </a:r>
            <a:r>
              <a:rPr lang="en-US" altLang="zh-CN" dirty="0" smtClean="0">
                <a:latin typeface="Calibri" panose="020F0502020204030204" pitchFamily="34" charset="0"/>
                <a:ea typeface="SimSun" panose="02010600030101010101" pitchFamily="2" charset="-122"/>
              </a:rPr>
              <a:t>The probability of connecting to a node is proportional to the current degree of that node</a:t>
            </a:r>
            <a:endParaRPr lang="en-US" altLang="zh-CN" dirty="0">
              <a:latin typeface="Calibri" panose="020F0502020204030204" pitchFamily="34" charset="0"/>
              <a:ea typeface="SimSun" panose="02010600030101010101" pitchFamily="2" charset="-122"/>
            </a:endParaRPr>
          </a:p>
          <a:p>
            <a:pPr>
              <a:lnSpc>
                <a:spcPct val="110000"/>
              </a:lnSpc>
            </a:pPr>
            <a:r>
              <a:rPr lang="en-US" altLang="zh-CN" dirty="0" smtClean="0">
                <a:latin typeface="Calibri" panose="020F0502020204030204" pitchFamily="34" charset="0"/>
                <a:ea typeface="SimSun" panose="02010600030101010101" pitchFamily="2" charset="-122"/>
              </a:rPr>
              <a:t>This </a:t>
            </a:r>
            <a:r>
              <a:rPr lang="en-US" altLang="zh-CN" dirty="0">
                <a:latin typeface="Calibri" panose="020F0502020204030204" pitchFamily="34" charset="0"/>
                <a:ea typeface="SimSun" panose="02010600030101010101" pitchFamily="2" charset="-122"/>
              </a:rPr>
              <a:t>leads to the proposal of a new model: </a:t>
            </a:r>
            <a:r>
              <a:rPr lang="en-US" altLang="zh-CN" b="1" i="1" dirty="0">
                <a:latin typeface="Calibri" panose="020F0502020204030204" pitchFamily="34" charset="0"/>
                <a:ea typeface="SimSun" panose="02010600030101010101" pitchFamily="2" charset="-122"/>
              </a:rPr>
              <a:t>scale-free network</a:t>
            </a:r>
            <a:r>
              <a:rPr lang="en-US" altLang="zh-CN" dirty="0">
                <a:latin typeface="Calibri" panose="020F0502020204030204" pitchFamily="34" charset="0"/>
                <a:ea typeface="SimSun" panose="02010600030101010101" pitchFamily="2" charset="-122"/>
              </a:rPr>
              <a:t>, a network whose degree distribution follows a </a:t>
            </a:r>
            <a:r>
              <a:rPr lang="en-US" altLang="zh-CN" b="1" i="1" dirty="0">
                <a:latin typeface="Calibri" panose="020F0502020204030204" pitchFamily="34" charset="0"/>
                <a:ea typeface="SimSun" panose="02010600030101010101" pitchFamily="2" charset="-122"/>
              </a:rPr>
              <a:t>power law</a:t>
            </a:r>
            <a:r>
              <a:rPr lang="en-US" altLang="zh-CN" dirty="0">
                <a:latin typeface="Calibri" panose="020F0502020204030204" pitchFamily="34" charset="0"/>
                <a:ea typeface="SimSun" panose="02010600030101010101" pitchFamily="2" charset="-122"/>
              </a:rPr>
              <a:t>, at least asymptotically</a:t>
            </a:r>
          </a:p>
        </p:txBody>
      </p:sp>
    </p:spTree>
    <p:extLst>
      <p:ext uri="{BB962C8B-B14F-4D97-AF65-F5344CB8AC3E}">
        <p14:creationId xmlns:p14="http://schemas.microsoft.com/office/powerpoint/2010/main" val="28221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Scale-Free Networks: Major Ideas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lnSpc>
                <a:spcPct val="110000"/>
              </a:lnSpc>
            </a:pPr>
            <a:r>
              <a:rPr lang="en-US" altLang="ko-KR" dirty="0" smtClean="0">
                <a:latin typeface="Calibri" panose="020F0502020204030204" pitchFamily="34" charset="0"/>
                <a:ea typeface="Gulim" panose="020B0600000101010101" pitchFamily="34" charset="-127"/>
                <a:sym typeface="Wingdings" panose="05000000000000000000" pitchFamily="2" charset="2"/>
              </a:rPr>
              <a:t>The </a:t>
            </a:r>
            <a:r>
              <a:rPr lang="en-US" altLang="ko-KR" dirty="0">
                <a:latin typeface="Calibri" panose="020F0502020204030204" pitchFamily="34" charset="0"/>
                <a:ea typeface="Gulim" panose="020B0600000101010101" pitchFamily="34" charset="-127"/>
                <a:sym typeface="Wingdings" panose="05000000000000000000" pitchFamily="2" charset="2"/>
              </a:rPr>
              <a:t>number of nodes (N) is not fixed</a:t>
            </a:r>
          </a:p>
          <a:p>
            <a:pPr lvl="1">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Networks continuously expand by additional new nodes</a:t>
            </a:r>
          </a:p>
          <a:p>
            <a:pPr lvl="2">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WWW: addition of new nodes</a:t>
            </a:r>
          </a:p>
          <a:p>
            <a:pPr lvl="2">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Citation: publication of new papers</a:t>
            </a:r>
          </a:p>
          <a:p>
            <a:pPr>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The attachment is not uniform</a:t>
            </a:r>
          </a:p>
          <a:p>
            <a:pPr lvl="1">
              <a:lnSpc>
                <a:spcPct val="110000"/>
              </a:lnSpc>
            </a:pPr>
            <a:r>
              <a:rPr lang="en-US" altLang="ko-KR" dirty="0">
                <a:latin typeface="Calibri" panose="020F0502020204030204" pitchFamily="34" charset="0"/>
                <a:ea typeface="Gulim" panose="020B0600000101010101" pitchFamily="34" charset="-127"/>
              </a:rPr>
              <a:t>A node is linked with higher probability to a node that already has a large number of links</a:t>
            </a:r>
          </a:p>
          <a:p>
            <a:pPr lvl="2">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WWW: new documents link to well known sites (CNN, Yahoo, Google)</a:t>
            </a:r>
          </a:p>
          <a:p>
            <a:pPr lvl="2">
              <a:lnSpc>
                <a:spcPct val="110000"/>
              </a:lnSpc>
            </a:pPr>
            <a:r>
              <a:rPr lang="en-US" altLang="ko-KR" dirty="0">
                <a:latin typeface="Calibri" panose="020F0502020204030204" pitchFamily="34" charset="0"/>
                <a:ea typeface="Gulim" panose="020B0600000101010101" pitchFamily="34" charset="-127"/>
                <a:sym typeface="Wingdings" panose="05000000000000000000" pitchFamily="2" charset="2"/>
              </a:rPr>
              <a:t>Citation: </a:t>
            </a:r>
            <a:r>
              <a:rPr lang="en-US" altLang="ko-KR" dirty="0">
                <a:latin typeface="Calibri" panose="020F0502020204030204" pitchFamily="34" charset="0"/>
                <a:ea typeface="Gulim" panose="020B0600000101010101" pitchFamily="34" charset="-127"/>
              </a:rPr>
              <a:t>Well cited papers are more likely to be cited again</a:t>
            </a:r>
          </a:p>
        </p:txBody>
      </p:sp>
    </p:spTree>
    <p:extLst>
      <p:ext uri="{BB962C8B-B14F-4D97-AF65-F5344CB8AC3E}">
        <p14:creationId xmlns:p14="http://schemas.microsoft.com/office/powerpoint/2010/main" val="297385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57175" y="304800"/>
            <a:ext cx="11609917" cy="609600"/>
          </a:xfrm>
        </p:spPr>
        <p:txBody>
          <a:bodyPr vert="horz" lIns="92075" tIns="46038" rIns="92075" bIns="46038" rtlCol="0" anchor="ctr">
            <a:noAutofit/>
          </a:bodyPr>
          <a:lstStyle/>
          <a:p>
            <a:r>
              <a:rPr lang="en-US" altLang="zh-CN" sz="4000" dirty="0">
                <a:effectLst>
                  <a:outerShdw blurRad="38100" dist="38100" dir="2700000" algn="tl">
                    <a:srgbClr val="C0C0C0"/>
                  </a:outerShdw>
                </a:effectLst>
                <a:ea typeface="SimSun" pitchFamily="2" charset="-122"/>
              </a:rPr>
              <a:t>Vertex Degree for Undirected &amp; Directed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95565" y="1145006"/>
            <a:ext cx="11043986" cy="5455819"/>
          </a:xfrm>
        </p:spPr>
        <p:txBody>
          <a:bodyPr vert="horz" lIns="92075" tIns="46038" rIns="92075" bIns="46038" rtlCol="0">
            <a:noAutofit/>
          </a:bodyPr>
          <a:lstStyle/>
          <a:p>
            <a:r>
              <a:rPr lang="en-US" altLang="en-US" dirty="0" smtClean="0"/>
              <a:t>Let </a:t>
            </a:r>
            <a:r>
              <a:rPr lang="en-US" altLang="en-US" dirty="0"/>
              <a:t>a network G = (V, E)</a:t>
            </a:r>
          </a:p>
          <a:p>
            <a:r>
              <a:rPr lang="en-US" altLang="zh-CN" dirty="0">
                <a:ea typeface="SimSun" panose="02010600030101010101" pitchFamily="2" charset="-122"/>
              </a:rPr>
              <a:t>Undirected Network</a:t>
            </a:r>
          </a:p>
          <a:p>
            <a:pPr lvl="1"/>
            <a:r>
              <a:rPr lang="en-US" altLang="zh-CN" dirty="0">
                <a:ea typeface="SimSun" panose="02010600030101010101" pitchFamily="2" charset="-122"/>
              </a:rPr>
              <a:t>Degree (or degree centrality) of a </a:t>
            </a:r>
            <a:r>
              <a:rPr lang="en-US" altLang="zh-CN" dirty="0" smtClean="0">
                <a:ea typeface="SimSun" panose="02010600030101010101" pitchFamily="2" charset="-122"/>
              </a:rPr>
              <a:t>vertex: </a:t>
            </a:r>
            <a:r>
              <a:rPr lang="en-US" altLang="en-US" dirty="0"/>
              <a:t>d(v</a:t>
            </a:r>
            <a:r>
              <a:rPr lang="en-US" altLang="en-US" baseline="-25000" dirty="0"/>
              <a:t>i</a:t>
            </a:r>
            <a:r>
              <a:rPr lang="en-US" altLang="en-US" dirty="0" smtClean="0"/>
              <a:t>)</a:t>
            </a:r>
            <a:endParaRPr lang="en-US" altLang="zh-CN" dirty="0">
              <a:ea typeface="SimSun" panose="02010600030101010101" pitchFamily="2" charset="-122"/>
            </a:endParaRPr>
          </a:p>
          <a:p>
            <a:pPr lvl="1"/>
            <a:r>
              <a:rPr lang="en-US" altLang="zh-CN" dirty="0">
                <a:ea typeface="SimSun" panose="02010600030101010101" pitchFamily="2" charset="-122"/>
              </a:rPr>
              <a:t># of edges connected to it, e.g., d(A) = 4, d(H) = 2</a:t>
            </a:r>
          </a:p>
          <a:p>
            <a:r>
              <a:rPr lang="en-US" altLang="zh-CN" dirty="0">
                <a:ea typeface="SimSun" panose="02010600030101010101" pitchFamily="2" charset="-122"/>
              </a:rPr>
              <a:t>Directed network</a:t>
            </a:r>
          </a:p>
          <a:p>
            <a:pPr lvl="1">
              <a:lnSpc>
                <a:spcPct val="120000"/>
              </a:lnSpc>
            </a:pPr>
            <a:r>
              <a:rPr lang="en-US" altLang="en-US" dirty="0"/>
              <a:t>In-degree of a vertex d</a:t>
            </a:r>
            <a:r>
              <a:rPr lang="en-US" altLang="en-US" baseline="-25000" dirty="0"/>
              <a:t>in</a:t>
            </a:r>
            <a:r>
              <a:rPr lang="en-US" altLang="en-US" dirty="0"/>
              <a:t>(v</a:t>
            </a:r>
            <a:r>
              <a:rPr lang="en-US" altLang="en-US" baseline="-25000" dirty="0"/>
              <a:t>i</a:t>
            </a:r>
            <a:r>
              <a:rPr lang="en-US" altLang="en-US" dirty="0"/>
              <a:t>): </a:t>
            </a:r>
          </a:p>
          <a:p>
            <a:pPr lvl="2">
              <a:lnSpc>
                <a:spcPct val="120000"/>
              </a:lnSpc>
            </a:pPr>
            <a:r>
              <a:rPr lang="en-US" altLang="zh-CN" dirty="0">
                <a:ea typeface="SimSun" panose="02010600030101010101" pitchFamily="2" charset="-122"/>
              </a:rPr>
              <a:t># of edges pointing to v</a:t>
            </a:r>
            <a:r>
              <a:rPr lang="en-US" altLang="zh-CN" baseline="-25000" dirty="0">
                <a:ea typeface="SimSun" panose="02010600030101010101" pitchFamily="2" charset="-122"/>
              </a:rPr>
              <a:t>i</a:t>
            </a:r>
          </a:p>
          <a:p>
            <a:pPr lvl="2">
              <a:lnSpc>
                <a:spcPct val="120000"/>
              </a:lnSpc>
            </a:pPr>
            <a:r>
              <a:rPr lang="en-US" altLang="zh-CN" dirty="0">
                <a:ea typeface="SimSun" panose="02010600030101010101" pitchFamily="2" charset="-122"/>
              </a:rPr>
              <a:t>E.g., d</a:t>
            </a:r>
            <a:r>
              <a:rPr lang="en-US" altLang="zh-CN" baseline="-25000" dirty="0">
                <a:ea typeface="SimSun" panose="02010600030101010101" pitchFamily="2" charset="-122"/>
              </a:rPr>
              <a:t>in</a:t>
            </a:r>
            <a:r>
              <a:rPr lang="en-US" altLang="zh-CN" dirty="0">
                <a:ea typeface="SimSun" panose="02010600030101010101" pitchFamily="2" charset="-122"/>
              </a:rPr>
              <a:t>(A) = 3, d</a:t>
            </a:r>
            <a:r>
              <a:rPr lang="en-US" altLang="zh-CN" baseline="-25000" dirty="0">
                <a:ea typeface="SimSun" panose="02010600030101010101" pitchFamily="2" charset="-122"/>
              </a:rPr>
              <a:t>in</a:t>
            </a:r>
            <a:r>
              <a:rPr lang="en-US" altLang="zh-CN" dirty="0">
                <a:ea typeface="SimSun" panose="02010600030101010101" pitchFamily="2" charset="-122"/>
              </a:rPr>
              <a:t>(B) = 2</a:t>
            </a:r>
            <a:endParaRPr lang="en-US" altLang="en-US" dirty="0"/>
          </a:p>
          <a:p>
            <a:pPr lvl="1">
              <a:lnSpc>
                <a:spcPct val="120000"/>
              </a:lnSpc>
            </a:pPr>
            <a:r>
              <a:rPr lang="en-US" altLang="en-US" dirty="0"/>
              <a:t>Out-degree of a vertex </a:t>
            </a:r>
            <a:r>
              <a:rPr lang="en-US" altLang="en-US" dirty="0" err="1"/>
              <a:t>d</a:t>
            </a:r>
            <a:r>
              <a:rPr lang="en-US" altLang="en-US" baseline="-25000" dirty="0" err="1"/>
              <a:t>out</a:t>
            </a:r>
            <a:r>
              <a:rPr lang="en-US" altLang="en-US" dirty="0"/>
              <a:t>(v</a:t>
            </a:r>
            <a:r>
              <a:rPr lang="en-US" altLang="en-US" baseline="-25000" dirty="0"/>
              <a:t>i</a:t>
            </a:r>
            <a:r>
              <a:rPr lang="en-US" altLang="en-US" dirty="0" smtClean="0"/>
              <a:t>):</a:t>
            </a:r>
            <a:endParaRPr lang="en-US" altLang="zh-CN" dirty="0">
              <a:ea typeface="SimSun" panose="02010600030101010101" pitchFamily="2" charset="-122"/>
            </a:endParaRPr>
          </a:p>
          <a:p>
            <a:pPr lvl="2">
              <a:lnSpc>
                <a:spcPct val="120000"/>
              </a:lnSpc>
            </a:pPr>
            <a:r>
              <a:rPr lang="en-US" altLang="zh-CN" dirty="0">
                <a:ea typeface="SimSun" panose="02010600030101010101" pitchFamily="2" charset="-122"/>
              </a:rPr>
              <a:t># of edges from v</a:t>
            </a:r>
            <a:r>
              <a:rPr lang="en-US" altLang="zh-CN" baseline="-25000" dirty="0">
                <a:ea typeface="SimSun" panose="02010600030101010101" pitchFamily="2" charset="-122"/>
              </a:rPr>
              <a:t>i</a:t>
            </a:r>
          </a:p>
          <a:p>
            <a:pPr lvl="2">
              <a:lnSpc>
                <a:spcPct val="120000"/>
              </a:lnSpc>
            </a:pPr>
            <a:r>
              <a:rPr lang="en-US" altLang="zh-CN" dirty="0">
                <a:ea typeface="SimSun" panose="02010600030101010101" pitchFamily="2" charset="-122"/>
              </a:rPr>
              <a:t>E.g., </a:t>
            </a:r>
            <a:r>
              <a:rPr lang="en-US" altLang="zh-CN" dirty="0" err="1">
                <a:ea typeface="SimSun" panose="02010600030101010101" pitchFamily="2" charset="-122"/>
              </a:rPr>
              <a:t>d</a:t>
            </a:r>
            <a:r>
              <a:rPr lang="en-US" altLang="zh-CN" baseline="-25000" dirty="0" err="1">
                <a:ea typeface="SimSun" panose="02010600030101010101" pitchFamily="2" charset="-122"/>
              </a:rPr>
              <a:t>out</a:t>
            </a:r>
            <a:r>
              <a:rPr lang="en-US" altLang="zh-CN" dirty="0">
                <a:ea typeface="SimSun" panose="02010600030101010101" pitchFamily="2" charset="-122"/>
              </a:rPr>
              <a:t>(A) = 1, </a:t>
            </a:r>
            <a:r>
              <a:rPr lang="en-US" altLang="zh-CN" dirty="0" err="1">
                <a:ea typeface="SimSun" panose="02010600030101010101" pitchFamily="2" charset="-122"/>
              </a:rPr>
              <a:t>d</a:t>
            </a:r>
            <a:r>
              <a:rPr lang="en-US" altLang="zh-CN" baseline="-25000" dirty="0" err="1">
                <a:ea typeface="SimSun" panose="02010600030101010101" pitchFamily="2" charset="-122"/>
              </a:rPr>
              <a:t>out</a:t>
            </a:r>
            <a:r>
              <a:rPr lang="en-US" altLang="zh-CN" dirty="0">
                <a:ea typeface="SimSun" panose="02010600030101010101" pitchFamily="2" charset="-122"/>
              </a:rPr>
              <a:t>(B) = 2</a:t>
            </a:r>
            <a:endParaRPr lang="en-US" altLang="en-US" dirty="0"/>
          </a:p>
        </p:txBody>
      </p:sp>
      <p:pic>
        <p:nvPicPr>
          <p:cNvPr id="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058" y="1577392"/>
            <a:ext cx="3937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9538" y="1471611"/>
            <a:ext cx="19621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5382" y="4213808"/>
            <a:ext cx="263842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38714" y="3439528"/>
            <a:ext cx="44164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58558" y="5502273"/>
            <a:ext cx="4318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2515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Robustness of </a:t>
            </a:r>
            <a:r>
              <a:rPr lang="en-US" altLang="ko-KR" sz="4000" dirty="0" smtClean="0">
                <a:effectLst>
                  <a:outerShdw blurRad="38100" dist="38100" dir="2700000" algn="tl">
                    <a:srgbClr val="C0C0C0"/>
                  </a:outerShdw>
                </a:effectLst>
                <a:ea typeface="Gulim" pitchFamily="34" charset="-127"/>
              </a:rPr>
              <a:t>Random </a:t>
            </a:r>
            <a:r>
              <a:rPr lang="en-US" altLang="ko-KR" sz="4000" dirty="0">
                <a:effectLst>
                  <a:outerShdw blurRad="38100" dist="38100" dir="2700000" algn="tl">
                    <a:srgbClr val="C0C0C0"/>
                  </a:outerShdw>
                </a:effectLst>
                <a:ea typeface="Gulim" pitchFamily="34" charset="-127"/>
              </a:rPr>
              <a:t>vs. Scale-Free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7115175" y="1405940"/>
            <a:ext cx="4399492" cy="5140880"/>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The </a:t>
            </a:r>
            <a:r>
              <a:rPr lang="en-US" altLang="ko-KR" dirty="0">
                <a:latin typeface="Calibri" panose="020F0502020204030204" pitchFamily="34" charset="0"/>
                <a:ea typeface="Gulim" panose="020B0600000101010101" pitchFamily="34" charset="-127"/>
              </a:rPr>
              <a:t>accidental failure of a number of nodes in a random network can fracture the system into non-communicating </a:t>
            </a:r>
            <a:r>
              <a:rPr lang="en-US" altLang="ko-KR" dirty="0" smtClean="0">
                <a:latin typeface="Calibri" panose="020F0502020204030204" pitchFamily="34" charset="0"/>
                <a:ea typeface="Gulim" panose="020B0600000101010101" pitchFamily="34" charset="-127"/>
              </a:rPr>
              <a:t>islands</a:t>
            </a:r>
            <a:endParaRPr lang="en-US" altLang="ko-KR" dirty="0">
              <a:latin typeface="Calibri" panose="020F0502020204030204" pitchFamily="34" charset="0"/>
              <a:ea typeface="Gulim" panose="020B0600000101010101" pitchFamily="34" charset="-127"/>
            </a:endParaRPr>
          </a:p>
          <a:p>
            <a:endParaRPr lang="en-US" altLang="ko-KR" dirty="0" smtClean="0">
              <a:latin typeface="Calibri" panose="020F0502020204030204" pitchFamily="34" charset="0"/>
              <a:ea typeface="Gulim" panose="020B0600000101010101" pitchFamily="34" charset="-127"/>
            </a:endParaRPr>
          </a:p>
          <a:p>
            <a:r>
              <a:rPr lang="en-US" altLang="ko-KR" dirty="0" smtClean="0">
                <a:latin typeface="Calibri" panose="020F0502020204030204" pitchFamily="34" charset="0"/>
                <a:ea typeface="Gulim" panose="020B0600000101010101" pitchFamily="34" charset="-127"/>
              </a:rPr>
              <a:t>Scale-free </a:t>
            </a:r>
            <a:r>
              <a:rPr lang="en-US" altLang="ko-KR" dirty="0">
                <a:latin typeface="Calibri" panose="020F0502020204030204" pitchFamily="34" charset="0"/>
                <a:ea typeface="Gulim" panose="020B0600000101010101" pitchFamily="34" charset="-127"/>
              </a:rPr>
              <a:t>networks are more robust in the face of such </a:t>
            </a:r>
            <a:r>
              <a:rPr lang="en-US" altLang="ko-KR" dirty="0" smtClean="0">
                <a:latin typeface="Calibri" panose="020F0502020204030204" pitchFamily="34" charset="0"/>
                <a:ea typeface="Gulim" panose="020B0600000101010101" pitchFamily="34" charset="-127"/>
              </a:rPr>
              <a:t>failures</a:t>
            </a:r>
            <a:endParaRPr lang="en-US" altLang="ko-KR" dirty="0">
              <a:latin typeface="Calibri" panose="020F0502020204030204" pitchFamily="34" charset="0"/>
              <a:ea typeface="Gulim" panose="020B0600000101010101" pitchFamily="34" charset="-127"/>
            </a:endParaRPr>
          </a:p>
          <a:p>
            <a:endParaRPr lang="en-US" altLang="ko-KR" dirty="0" smtClean="0">
              <a:latin typeface="Calibri" panose="020F0502020204030204" pitchFamily="34" charset="0"/>
              <a:ea typeface="Gulim" panose="020B0600000101010101" pitchFamily="34" charset="-127"/>
            </a:endParaRPr>
          </a:p>
          <a:p>
            <a:r>
              <a:rPr lang="en-US" altLang="ko-KR" dirty="0" smtClean="0">
                <a:latin typeface="Calibri" panose="020F0502020204030204" pitchFamily="34" charset="0"/>
                <a:ea typeface="Gulim" panose="020B0600000101010101" pitchFamily="34" charset="-127"/>
              </a:rPr>
              <a:t>Scale-free </a:t>
            </a:r>
            <a:r>
              <a:rPr lang="en-US" altLang="ko-KR" dirty="0">
                <a:latin typeface="Calibri" panose="020F0502020204030204" pitchFamily="34" charset="0"/>
                <a:ea typeface="Gulim" panose="020B0600000101010101" pitchFamily="34" charset="-127"/>
              </a:rPr>
              <a:t>networks are highly vulnerable to a coordinated attack against their hubs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6" y="1161435"/>
            <a:ext cx="6316715" cy="562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884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smtClean="0">
                <a:effectLst>
                  <a:outerShdw blurRad="38100" dist="38100" dir="2700000" algn="tl">
                    <a:srgbClr val="C0C0C0"/>
                  </a:outerShdw>
                </a:effectLst>
                <a:ea typeface="Gulim" pitchFamily="34" charset="-127"/>
              </a:rPr>
              <a:t>Real World Case 1</a:t>
            </a:r>
            <a:r>
              <a:rPr lang="en-US" altLang="ko-KR" sz="4000" dirty="0">
                <a:effectLst>
                  <a:outerShdw blurRad="38100" dist="38100" dir="2700000" algn="tl">
                    <a:srgbClr val="C0C0C0"/>
                  </a:outerShdw>
                </a:effectLst>
                <a:ea typeface="Gulim" pitchFamily="34" charset="-127"/>
              </a:rPr>
              <a:t>: Internet Backbone</a:t>
            </a:r>
          </a:p>
        </p:txBody>
      </p:sp>
      <p:pic>
        <p:nvPicPr>
          <p:cNvPr id="5" name="Picture 3" descr="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0867" y="1129508"/>
            <a:ext cx="3597569" cy="251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internet_p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2295876"/>
            <a:ext cx="4648200"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996951" y="5830269"/>
            <a:ext cx="4551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000" dirty="0">
                <a:solidFill>
                  <a:srgbClr val="000000"/>
                </a:solidFill>
                <a:latin typeface="Calibri" panose="020F0502020204030204" pitchFamily="34" charset="0"/>
                <a:ea typeface="Gulim" panose="020B0600000101010101" pitchFamily="34" charset="-127"/>
              </a:rPr>
              <a:t>(</a:t>
            </a:r>
            <a:r>
              <a:rPr lang="en-US" altLang="ko-KR" sz="2000" dirty="0" err="1">
                <a:solidFill>
                  <a:srgbClr val="000000"/>
                </a:solidFill>
                <a:latin typeface="Calibri" panose="020F0502020204030204" pitchFamily="34" charset="0"/>
                <a:ea typeface="Gulim" panose="020B0600000101010101" pitchFamily="34" charset="-127"/>
              </a:rPr>
              <a:t>Faloutsos</a:t>
            </a:r>
            <a:r>
              <a:rPr lang="en-US" altLang="ko-KR" sz="2000" dirty="0">
                <a:solidFill>
                  <a:srgbClr val="000000"/>
                </a:solidFill>
                <a:latin typeface="Calibri" panose="020F0502020204030204" pitchFamily="34" charset="0"/>
                <a:ea typeface="Gulim" panose="020B0600000101010101" pitchFamily="34" charset="-127"/>
              </a:rPr>
              <a:t>, </a:t>
            </a:r>
            <a:r>
              <a:rPr lang="en-US" altLang="ko-KR" sz="2000" dirty="0" err="1">
                <a:solidFill>
                  <a:srgbClr val="000000"/>
                </a:solidFill>
                <a:latin typeface="Calibri" panose="020F0502020204030204" pitchFamily="34" charset="0"/>
                <a:ea typeface="Gulim" panose="020B0600000101010101" pitchFamily="34" charset="-127"/>
              </a:rPr>
              <a:t>Faloutsos</a:t>
            </a:r>
            <a:r>
              <a:rPr lang="en-US" altLang="ko-KR" sz="2000" dirty="0">
                <a:solidFill>
                  <a:srgbClr val="000000"/>
                </a:solidFill>
                <a:latin typeface="Calibri" panose="020F0502020204030204" pitchFamily="34" charset="0"/>
                <a:ea typeface="Gulim" panose="020B0600000101010101" pitchFamily="34" charset="-127"/>
              </a:rPr>
              <a:t> and </a:t>
            </a:r>
            <a:r>
              <a:rPr lang="en-US" altLang="ko-KR" sz="2000" dirty="0" err="1">
                <a:solidFill>
                  <a:srgbClr val="000000"/>
                </a:solidFill>
                <a:latin typeface="Calibri" panose="020F0502020204030204" pitchFamily="34" charset="0"/>
                <a:ea typeface="Gulim" panose="020B0600000101010101" pitchFamily="34" charset="-127"/>
              </a:rPr>
              <a:t>Faloutsos</a:t>
            </a:r>
            <a:r>
              <a:rPr lang="en-US" altLang="ko-KR" sz="2000" dirty="0">
                <a:solidFill>
                  <a:srgbClr val="000000"/>
                </a:solidFill>
                <a:latin typeface="Calibri" panose="020F0502020204030204" pitchFamily="34" charset="0"/>
                <a:ea typeface="Gulim" panose="020B0600000101010101" pitchFamily="34" charset="-127"/>
              </a:rPr>
              <a:t>, 1999)</a:t>
            </a:r>
          </a:p>
        </p:txBody>
      </p:sp>
      <p:sp>
        <p:nvSpPr>
          <p:cNvPr id="8" name="Text Box 6"/>
          <p:cNvSpPr txBox="1">
            <a:spLocks noChangeArrowheads="1"/>
          </p:cNvSpPr>
          <p:nvPr/>
        </p:nvSpPr>
        <p:spPr bwMode="auto">
          <a:xfrm>
            <a:off x="1547814" y="1227756"/>
            <a:ext cx="3657600" cy="8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u="sng" dirty="0">
                <a:solidFill>
                  <a:srgbClr val="0000FF"/>
                </a:solidFill>
                <a:latin typeface="Calibri" panose="020F0502020204030204" pitchFamily="34" charset="0"/>
                <a:ea typeface="Gulim" panose="020B0600000101010101" pitchFamily="34" charset="-127"/>
              </a:rPr>
              <a:t>Nodes</a:t>
            </a:r>
            <a:r>
              <a:rPr lang="en-US" altLang="ko-KR" sz="2400" dirty="0">
                <a:solidFill>
                  <a:srgbClr val="000000"/>
                </a:solidFill>
                <a:latin typeface="Calibri" panose="020F0502020204030204" pitchFamily="34" charset="0"/>
                <a:ea typeface="Gulim" panose="020B0600000101010101" pitchFamily="34" charset="-127"/>
              </a:rPr>
              <a:t>: computers, routers </a:t>
            </a:r>
            <a:r>
              <a:rPr lang="en-US" altLang="ko-KR" sz="2400" b="1" u="sng" dirty="0">
                <a:solidFill>
                  <a:srgbClr val="008000"/>
                </a:solidFill>
                <a:latin typeface="Calibri" panose="020F0502020204030204" pitchFamily="34" charset="0"/>
                <a:ea typeface="Gulim" panose="020B0600000101010101" pitchFamily="34" charset="-127"/>
              </a:rPr>
              <a:t>Links</a:t>
            </a:r>
            <a:r>
              <a:rPr lang="en-US" altLang="ko-KR" sz="2400" dirty="0">
                <a:solidFill>
                  <a:srgbClr val="000000"/>
                </a:solidFill>
                <a:latin typeface="Calibri" panose="020F0502020204030204" pitchFamily="34" charset="0"/>
                <a:ea typeface="Gulim" panose="020B0600000101010101" pitchFamily="34" charset="-127"/>
              </a:rPr>
              <a:t>:   physical lines</a:t>
            </a:r>
          </a:p>
        </p:txBody>
      </p:sp>
      <p:pic>
        <p:nvPicPr>
          <p:cNvPr id="9" name="Picture 2" descr="hal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795" y="3648076"/>
            <a:ext cx="4686302" cy="31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461097" y="5086427"/>
            <a:ext cx="1581150" cy="384721"/>
          </a:xfrm>
          <a:prstGeom prst="rect">
            <a:avLst/>
          </a:prstGeom>
          <a:solidFill>
            <a:srgbClr val="FFFF00"/>
          </a:solidFill>
        </p:spPr>
        <p:txBody>
          <a:bodyPr wrap="square" rtlCol="0">
            <a:spAutoFit/>
          </a:bodyPr>
          <a:lstStyle/>
          <a:p>
            <a:r>
              <a:rPr lang="en-US" altLang="ko-KR" dirty="0">
                <a:effectLst>
                  <a:outerShdw blurRad="38100" dist="38100" dir="2700000" algn="tl">
                    <a:srgbClr val="C0C0C0"/>
                  </a:outerShdw>
                </a:effectLst>
                <a:ea typeface="Gulim" pitchFamily="34" charset="-127"/>
              </a:rPr>
              <a:t>Internet-Map</a:t>
            </a:r>
            <a:endParaRPr lang="en-US" dirty="0"/>
          </a:p>
        </p:txBody>
      </p:sp>
    </p:spTree>
    <p:extLst>
      <p:ext uri="{BB962C8B-B14F-4D97-AF65-F5344CB8AC3E}">
        <p14:creationId xmlns:p14="http://schemas.microsoft.com/office/powerpoint/2010/main" val="62048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smtClean="0">
                <a:effectLst>
                  <a:outerShdw blurRad="38100" dist="38100" dir="2700000" algn="tl">
                    <a:srgbClr val="C0C0C0"/>
                  </a:outerShdw>
                </a:effectLst>
                <a:ea typeface="Gulim" pitchFamily="34" charset="-127"/>
              </a:rPr>
              <a:t>Real World Case: </a:t>
            </a:r>
            <a:r>
              <a:rPr lang="en-US" altLang="ko-KR" sz="4000" dirty="0">
                <a:effectLst>
                  <a:outerShdw blurRad="38100" dist="38100" dir="2700000" algn="tl">
                    <a:srgbClr val="C0C0C0"/>
                  </a:outerShdw>
                </a:effectLst>
                <a:ea typeface="Gulim" pitchFamily="34" charset="-127"/>
              </a:rPr>
              <a:t>Actor Connectivity</a:t>
            </a:r>
          </a:p>
        </p:txBody>
      </p:sp>
      <p:pic>
        <p:nvPicPr>
          <p:cNvPr id="5" name="Picture 2" descr="e_1_poster"/>
          <p:cNvPicPr>
            <a:picLocks noChangeAspect="1" noChangeArrowheads="1"/>
          </p:cNvPicPr>
          <p:nvPr/>
        </p:nvPicPr>
        <p:blipFill>
          <a:blip r:embed="rId3">
            <a:lum bright="50000" contrast="-50000"/>
            <a:extLst>
              <a:ext uri="{28A0092B-C50C-407E-A947-70E740481C1C}">
                <a14:useLocalDpi xmlns:a14="http://schemas.microsoft.com/office/drawing/2010/main" val="0"/>
              </a:ext>
            </a:extLst>
          </a:blip>
          <a:srcRect/>
          <a:stretch>
            <a:fillRect/>
          </a:stretch>
        </p:blipFill>
        <p:spPr bwMode="auto">
          <a:xfrm>
            <a:off x="1524000" y="1295400"/>
            <a:ext cx="57912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7772400" y="2057401"/>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000" b="1" u="sng">
                <a:solidFill>
                  <a:srgbClr val="FFCF01"/>
                </a:solidFill>
                <a:latin typeface="Arial" panose="020B0604020202020204" pitchFamily="34" charset="0"/>
                <a:ea typeface="Gulim" panose="020B0600000101010101" pitchFamily="34" charset="-127"/>
              </a:rPr>
              <a:t>Nodes</a:t>
            </a:r>
            <a:r>
              <a:rPr lang="en-US" altLang="ko-KR" sz="2000">
                <a:solidFill>
                  <a:srgbClr val="000000"/>
                </a:solidFill>
                <a:latin typeface="Arial" panose="020B0604020202020204" pitchFamily="34" charset="0"/>
                <a:ea typeface="Gulim" panose="020B0600000101010101" pitchFamily="34" charset="-127"/>
              </a:rPr>
              <a:t>:</a:t>
            </a:r>
            <a:r>
              <a:rPr lang="en-US" altLang="ko-KR" sz="2000">
                <a:solidFill>
                  <a:srgbClr val="000000"/>
                </a:solidFill>
                <a:latin typeface="Times New Roman" panose="02020603050405020304" pitchFamily="18" charset="0"/>
                <a:ea typeface="Gulim" panose="020B0600000101010101" pitchFamily="34" charset="-127"/>
              </a:rPr>
              <a:t> actors    </a:t>
            </a:r>
            <a:r>
              <a:rPr lang="en-US" altLang="ko-KR" sz="2000" u="sng">
                <a:solidFill>
                  <a:srgbClr val="FF0000"/>
                </a:solidFill>
                <a:latin typeface="Arial" panose="020B0604020202020204" pitchFamily="34" charset="0"/>
                <a:ea typeface="Gulim" panose="020B0600000101010101" pitchFamily="34" charset="-127"/>
              </a:rPr>
              <a:t> </a:t>
            </a:r>
            <a:r>
              <a:rPr lang="en-US" altLang="ko-KR" sz="2000" b="1" u="sng">
                <a:solidFill>
                  <a:srgbClr val="008000"/>
                </a:solidFill>
                <a:latin typeface="Arial" panose="020B0604020202020204" pitchFamily="34" charset="0"/>
                <a:ea typeface="Gulim" panose="020B0600000101010101" pitchFamily="34" charset="-127"/>
              </a:rPr>
              <a:t>Links</a:t>
            </a:r>
            <a:r>
              <a:rPr lang="en-US" altLang="ko-KR" sz="2000">
                <a:solidFill>
                  <a:srgbClr val="000000"/>
                </a:solidFill>
                <a:latin typeface="Arial" panose="020B0604020202020204" pitchFamily="34" charset="0"/>
                <a:ea typeface="Gulim" panose="020B0600000101010101" pitchFamily="34" charset="-127"/>
              </a:rPr>
              <a:t>:</a:t>
            </a:r>
            <a:r>
              <a:rPr lang="en-US" altLang="ko-KR" sz="2000">
                <a:solidFill>
                  <a:srgbClr val="000000"/>
                </a:solidFill>
                <a:latin typeface="Times New Roman" panose="02020603050405020304" pitchFamily="18" charset="0"/>
                <a:ea typeface="Gulim" panose="020B0600000101010101" pitchFamily="34" charset="-127"/>
              </a:rPr>
              <a:t> cast jointly</a:t>
            </a:r>
          </a:p>
        </p:txBody>
      </p:sp>
      <p:sp>
        <p:nvSpPr>
          <p:cNvPr id="7" name="Text Box 6"/>
          <p:cNvSpPr txBox="1">
            <a:spLocks noChangeArrowheads="1"/>
          </p:cNvSpPr>
          <p:nvPr/>
        </p:nvSpPr>
        <p:spPr bwMode="auto">
          <a:xfrm>
            <a:off x="3048000" y="3581400"/>
            <a:ext cx="2895600" cy="8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a:solidFill>
                  <a:srgbClr val="000000"/>
                </a:solidFill>
                <a:latin typeface="Times New Roman" panose="02020603050405020304" pitchFamily="18" charset="0"/>
                <a:ea typeface="Gulim" panose="020B0600000101010101" pitchFamily="34" charset="-127"/>
              </a:rPr>
              <a:t>N = 212,250 actors     </a:t>
            </a:r>
            <a:r>
              <a:rPr lang="en-US" altLang="ko-KR" sz="2400" b="1">
                <a:solidFill>
                  <a:srgbClr val="000000"/>
                </a:solidFill>
                <a:latin typeface="Times New Roman" panose="02020603050405020304" pitchFamily="18" charset="0"/>
                <a:ea typeface="Gulim" panose="020B0600000101010101" pitchFamily="34" charset="-127"/>
                <a:sym typeface="Symbol" panose="05050102010706020507" pitchFamily="18" charset="2"/>
              </a:rPr>
              <a:t>k</a:t>
            </a:r>
            <a:r>
              <a:rPr lang="en-US" altLang="ko-KR" sz="2400" b="1">
                <a:solidFill>
                  <a:srgbClr val="000000"/>
                </a:solidFill>
                <a:latin typeface="Times New Roman" panose="02020603050405020304" pitchFamily="18" charset="0"/>
                <a:ea typeface="Gulim" panose="020B0600000101010101" pitchFamily="34" charset="-127"/>
                <a:sym typeface="Math1" charset="0"/>
              </a:rPr>
              <a:t> = 28.78</a:t>
            </a:r>
            <a:endParaRPr lang="en-US" altLang="ko-KR">
              <a:solidFill>
                <a:srgbClr val="000000"/>
              </a:solidFill>
              <a:latin typeface="Times New Roman" panose="02020603050405020304" pitchFamily="18" charset="0"/>
              <a:ea typeface="Gulim" panose="020B0600000101010101" pitchFamily="34" charset="-127"/>
            </a:endParaRPr>
          </a:p>
        </p:txBody>
      </p:sp>
      <p:sp>
        <p:nvSpPr>
          <p:cNvPr id="8" name="Text Box 7"/>
          <p:cNvSpPr txBox="1">
            <a:spLocks noChangeArrowheads="1"/>
          </p:cNvSpPr>
          <p:nvPr/>
        </p:nvSpPr>
        <p:spPr bwMode="auto">
          <a:xfrm>
            <a:off x="3048000" y="464820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b="1">
                <a:solidFill>
                  <a:srgbClr val="000000"/>
                </a:solidFill>
                <a:latin typeface="Times New Roman" panose="02020603050405020304" pitchFamily="18" charset="0"/>
                <a:ea typeface="Gulim" panose="020B0600000101010101" pitchFamily="34" charset="-127"/>
              </a:rPr>
              <a:t>P(k) ~k</a:t>
            </a:r>
            <a:r>
              <a:rPr lang="en-US" altLang="ko-KR" b="1" baseline="30000">
                <a:solidFill>
                  <a:srgbClr val="000000"/>
                </a:solidFill>
                <a:latin typeface="Times New Roman" panose="02020603050405020304" pitchFamily="18" charset="0"/>
                <a:ea typeface="Gulim" panose="020B0600000101010101" pitchFamily="34" charset="-127"/>
              </a:rPr>
              <a:t>-</a:t>
            </a:r>
            <a:r>
              <a:rPr lang="en-US" altLang="ko-KR" b="1" baseline="30000">
                <a:solidFill>
                  <a:srgbClr val="000000"/>
                </a:solidFill>
                <a:latin typeface="Times New Roman" panose="02020603050405020304" pitchFamily="18" charset="0"/>
                <a:ea typeface="Gulim" panose="020B0600000101010101" pitchFamily="34" charset="-127"/>
                <a:sym typeface="Symbol" panose="05050102010706020507" pitchFamily="18" charset="2"/>
              </a:rPr>
              <a:t></a:t>
            </a:r>
            <a:endParaRPr lang="en-US" altLang="ko-KR" b="1">
              <a:solidFill>
                <a:srgbClr val="000000"/>
              </a:solidFill>
              <a:latin typeface="Times New Roman" panose="02020603050405020304" pitchFamily="18" charset="0"/>
              <a:ea typeface="Gulim" panose="020B0600000101010101" pitchFamily="34" charset="-127"/>
            </a:endParaRPr>
          </a:p>
        </p:txBody>
      </p:sp>
      <p:pic>
        <p:nvPicPr>
          <p:cNvPr id="9" name="Picture 8" descr="a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438" y="2971800"/>
            <a:ext cx="32305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tom_cru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524000"/>
            <a:ext cx="12255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nicole_kidman"/>
          <p:cNvPicPr>
            <a:picLocks noChangeAspect="1" noChangeArrowheads="1"/>
          </p:cNvPicPr>
          <p:nvPr/>
        </p:nvPicPr>
        <p:blipFill>
          <a:blip r:embed="rId6">
            <a:extLst>
              <a:ext uri="{28A0092B-C50C-407E-A947-70E740481C1C}">
                <a14:useLocalDpi xmlns:a14="http://schemas.microsoft.com/office/drawing/2010/main" val="0"/>
              </a:ext>
            </a:extLst>
          </a:blip>
          <a:srcRect l="10616" r="22749"/>
          <a:stretch>
            <a:fillRect/>
          </a:stretch>
        </p:blipFill>
        <p:spPr bwMode="auto">
          <a:xfrm>
            <a:off x="6172201" y="1524000"/>
            <a:ext cx="11398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11"/>
          <p:cNvSpPr>
            <a:spLocks noChangeShapeType="1"/>
          </p:cNvSpPr>
          <p:nvPr/>
        </p:nvSpPr>
        <p:spPr bwMode="auto">
          <a:xfrm>
            <a:off x="2743200" y="1676400"/>
            <a:ext cx="3352800" cy="0"/>
          </a:xfrm>
          <a:prstGeom prst="line">
            <a:avLst/>
          </a:prstGeom>
          <a:noFill/>
          <a:ln w="571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nchor="ctr">
            <a:spAutoFit/>
          </a:bodyP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3" name="Text Box 12"/>
          <p:cNvSpPr txBox="1">
            <a:spLocks noChangeArrowheads="1"/>
          </p:cNvSpPr>
          <p:nvPr/>
        </p:nvSpPr>
        <p:spPr bwMode="auto">
          <a:xfrm>
            <a:off x="2971800" y="1752601"/>
            <a:ext cx="3048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000">
                <a:solidFill>
                  <a:srgbClr val="000000"/>
                </a:solidFill>
                <a:ea typeface="Gulim" panose="020B0600000101010101" pitchFamily="34" charset="-127"/>
              </a:rPr>
              <a:t>Days of Thunder (1990) Far and Away     (1992)  Eyes Wide Shut  (1999)</a:t>
            </a:r>
            <a:endParaRPr lang="en-US" altLang="ko-KR" sz="2400" b="1">
              <a:solidFill>
                <a:srgbClr val="000000"/>
              </a:solidFill>
              <a:ea typeface="Gulim" panose="020B0600000101010101" pitchFamily="34" charset="-127"/>
            </a:endParaRPr>
          </a:p>
        </p:txBody>
      </p:sp>
      <p:sp>
        <p:nvSpPr>
          <p:cNvPr id="14" name="Text Box 13"/>
          <p:cNvSpPr txBox="1">
            <a:spLocks noChangeArrowheads="1"/>
          </p:cNvSpPr>
          <p:nvPr/>
        </p:nvSpPr>
        <p:spPr bwMode="auto">
          <a:xfrm>
            <a:off x="3048000" y="5257800"/>
            <a:ext cx="167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ko-KR" altLang="en-US" sz="3200" b="1">
                <a:solidFill>
                  <a:srgbClr val="000000"/>
                </a:solidFill>
                <a:latin typeface="Times New Roman" panose="02020603050405020304" pitchFamily="18" charset="0"/>
                <a:ea typeface="Gulim" panose="020B0600000101010101" pitchFamily="34" charset="-127"/>
                <a:sym typeface="Symbol" panose="05050102010706020507" pitchFamily="18" charset="2"/>
              </a:rPr>
              <a:t></a:t>
            </a:r>
            <a:r>
              <a:rPr lang="en-US" altLang="ko-KR" sz="3200" b="1">
                <a:solidFill>
                  <a:srgbClr val="000000"/>
                </a:solidFill>
                <a:latin typeface="Times New Roman" panose="02020603050405020304" pitchFamily="18" charset="0"/>
                <a:ea typeface="Gulim" panose="020B0600000101010101" pitchFamily="34" charset="-127"/>
              </a:rPr>
              <a:t>=2.3</a:t>
            </a:r>
            <a:endParaRPr lang="en-US" altLang="ko-KR" sz="2400" b="1">
              <a:solidFill>
                <a:srgbClr val="000000"/>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1435388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itation"/>
          <p:cNvPicPr>
            <a:picLocks noChangeAspect="1" noChangeArrowheads="1"/>
          </p:cNvPicPr>
          <p:nvPr/>
        </p:nvPicPr>
        <p:blipFill>
          <a:blip r:embed="rId3">
            <a:lum bright="60000" contrast="-60000"/>
            <a:extLst>
              <a:ext uri="{28A0092B-C50C-407E-A947-70E740481C1C}">
                <a14:useLocalDpi xmlns:a14="http://schemas.microsoft.com/office/drawing/2010/main" val="0"/>
              </a:ext>
            </a:extLst>
          </a:blip>
          <a:srcRect/>
          <a:stretch>
            <a:fillRect/>
          </a:stretch>
        </p:blipFill>
        <p:spPr bwMode="auto">
          <a:xfrm>
            <a:off x="76200" y="1162050"/>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citation"/>
          <p:cNvPicPr>
            <a:picLocks noChangeAspect="1" noChangeArrowheads="1"/>
          </p:cNvPicPr>
          <p:nvPr/>
        </p:nvPicPr>
        <p:blipFill>
          <a:blip r:embed="rId3">
            <a:lum bright="60000" contrast="-60000"/>
            <a:extLst>
              <a:ext uri="{28A0092B-C50C-407E-A947-70E740481C1C}">
                <a14:useLocalDpi xmlns:a14="http://schemas.microsoft.com/office/drawing/2010/main" val="0"/>
              </a:ext>
            </a:extLst>
          </a:blip>
          <a:srcRect/>
          <a:stretch>
            <a:fillRect/>
          </a:stretch>
        </p:blipFill>
        <p:spPr bwMode="auto">
          <a:xfrm>
            <a:off x="-152400" y="1162050"/>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a:effectLst>
                  <a:outerShdw blurRad="38100" dist="38100" dir="2700000" algn="tl">
                    <a:srgbClr val="C0C0C0"/>
                  </a:outerShdw>
                </a:effectLst>
                <a:ea typeface="Gulim" pitchFamily="34" charset="-127"/>
              </a:rPr>
              <a:t>Real World </a:t>
            </a:r>
            <a:r>
              <a:rPr lang="en-US" altLang="ko-KR" sz="4000" dirty="0" smtClean="0">
                <a:effectLst>
                  <a:outerShdw blurRad="38100" dist="38100" dir="2700000" algn="tl">
                    <a:srgbClr val="C0C0C0"/>
                  </a:outerShdw>
                </a:effectLst>
                <a:ea typeface="Gulim" pitchFamily="34" charset="-127"/>
              </a:rPr>
              <a:t>Case: </a:t>
            </a:r>
            <a:r>
              <a:rPr lang="en-US" altLang="ko-KR" sz="4000" dirty="0">
                <a:effectLst>
                  <a:outerShdw blurRad="38100" dist="38100" dir="2700000" algn="tl">
                    <a:srgbClr val="C0C0C0"/>
                  </a:outerShdw>
                </a:effectLst>
                <a:ea typeface="Gulim" pitchFamily="34" charset="-127"/>
              </a:rPr>
              <a:t>Science Citation Index</a:t>
            </a:r>
          </a:p>
        </p:txBody>
      </p:sp>
      <p:sp>
        <p:nvSpPr>
          <p:cNvPr id="5" name="Text Box 4"/>
          <p:cNvSpPr txBox="1">
            <a:spLocks noChangeArrowheads="1"/>
          </p:cNvSpPr>
          <p:nvPr/>
        </p:nvSpPr>
        <p:spPr bwMode="auto">
          <a:xfrm>
            <a:off x="6843713" y="4895961"/>
            <a:ext cx="1828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3200" b="1" dirty="0">
                <a:latin typeface="Times New Roman" panose="02020603050405020304" pitchFamily="18" charset="0"/>
                <a:ea typeface="Gulim" panose="020B0600000101010101" pitchFamily="34" charset="-127"/>
                <a:sym typeface="Symbol" panose="05050102010706020507" pitchFamily="18" charset="2"/>
              </a:rPr>
              <a:t>(</a:t>
            </a:r>
            <a:r>
              <a:rPr lang="en-US" altLang="ko-KR" sz="3200" b="1" dirty="0">
                <a:latin typeface="Times New Roman" panose="02020603050405020304" pitchFamily="18" charset="0"/>
                <a:ea typeface="Gulim" panose="020B0600000101010101" pitchFamily="34" charset="-127"/>
              </a:rPr>
              <a:t> =</a:t>
            </a:r>
            <a:r>
              <a:rPr lang="en-US" altLang="ko-KR" sz="3200" b="1" dirty="0">
                <a:latin typeface="Times New Roman" panose="02020603050405020304" pitchFamily="18" charset="0"/>
                <a:ea typeface="Gulim" panose="020B0600000101010101" pitchFamily="34" charset="-127"/>
                <a:sym typeface="Symbol" panose="05050102010706020507" pitchFamily="18" charset="2"/>
              </a:rPr>
              <a:t> 3)</a:t>
            </a:r>
            <a:endParaRPr lang="en-US" altLang="ko-KR" sz="2400" dirty="0">
              <a:latin typeface="Times New Roman" panose="02020603050405020304" pitchFamily="18" charset="0"/>
              <a:ea typeface="Gulim" panose="020B0600000101010101" pitchFamily="34" charset="-127"/>
            </a:endParaRPr>
          </a:p>
        </p:txBody>
      </p:sp>
      <p:sp>
        <p:nvSpPr>
          <p:cNvPr id="6" name="Text Box 5"/>
          <p:cNvSpPr txBox="1">
            <a:spLocks noChangeArrowheads="1"/>
          </p:cNvSpPr>
          <p:nvPr/>
        </p:nvSpPr>
        <p:spPr bwMode="auto">
          <a:xfrm>
            <a:off x="9091208" y="1524000"/>
            <a:ext cx="2286000" cy="8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u="sng" dirty="0">
                <a:solidFill>
                  <a:srgbClr val="FFCF01"/>
                </a:solidFill>
                <a:latin typeface="Arial" panose="020B0604020202020204" pitchFamily="34" charset="0"/>
                <a:ea typeface="Gulim" panose="020B0600000101010101" pitchFamily="34" charset="-127"/>
              </a:rPr>
              <a:t>Nodes</a:t>
            </a:r>
            <a:r>
              <a:rPr lang="en-US" altLang="ko-KR" sz="2400" dirty="0">
                <a:solidFill>
                  <a:srgbClr val="000000"/>
                </a:solidFill>
                <a:latin typeface="Arial" panose="020B0604020202020204" pitchFamily="34" charset="0"/>
                <a:ea typeface="Gulim" panose="020B0600000101010101" pitchFamily="34" charset="-127"/>
              </a:rPr>
              <a:t>:</a:t>
            </a:r>
            <a:r>
              <a:rPr lang="en-US" altLang="ko-KR" sz="2400" dirty="0">
                <a:solidFill>
                  <a:srgbClr val="000000"/>
                </a:solidFill>
                <a:latin typeface="Times New Roman" panose="02020603050405020304" pitchFamily="18" charset="0"/>
                <a:ea typeface="Gulim" panose="020B0600000101010101" pitchFamily="34" charset="-127"/>
              </a:rPr>
              <a:t> papers </a:t>
            </a:r>
            <a:r>
              <a:rPr lang="en-US" altLang="ko-KR" sz="2400" b="1" u="sng" dirty="0">
                <a:solidFill>
                  <a:srgbClr val="008000"/>
                </a:solidFill>
                <a:latin typeface="Arial" panose="020B0604020202020204" pitchFamily="34" charset="0"/>
                <a:ea typeface="Gulim" panose="020B0600000101010101" pitchFamily="34" charset="-127"/>
              </a:rPr>
              <a:t>Links</a:t>
            </a:r>
            <a:r>
              <a:rPr lang="en-US" altLang="ko-KR" sz="2400" dirty="0">
                <a:solidFill>
                  <a:srgbClr val="000000"/>
                </a:solidFill>
                <a:latin typeface="Arial" panose="020B0604020202020204" pitchFamily="34" charset="0"/>
                <a:ea typeface="Gulim" panose="020B0600000101010101" pitchFamily="34" charset="-127"/>
              </a:rPr>
              <a:t>:</a:t>
            </a:r>
            <a:r>
              <a:rPr lang="en-US" altLang="ko-KR" sz="2400" dirty="0">
                <a:solidFill>
                  <a:srgbClr val="000000"/>
                </a:solidFill>
                <a:latin typeface="Times New Roman" panose="02020603050405020304" pitchFamily="18" charset="0"/>
                <a:ea typeface="Gulim" panose="020B0600000101010101" pitchFamily="34" charset="-127"/>
              </a:rPr>
              <a:t> citations</a:t>
            </a:r>
          </a:p>
        </p:txBody>
      </p:sp>
      <p:sp>
        <p:nvSpPr>
          <p:cNvPr id="7" name="Text Box 6"/>
          <p:cNvSpPr txBox="1">
            <a:spLocks noChangeArrowheads="1"/>
          </p:cNvSpPr>
          <p:nvPr/>
        </p:nvSpPr>
        <p:spPr bwMode="auto">
          <a:xfrm>
            <a:off x="9517856" y="5810251"/>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000" dirty="0">
                <a:solidFill>
                  <a:srgbClr val="000000"/>
                </a:solidFill>
                <a:latin typeface="Times New Roman" panose="02020603050405020304" pitchFamily="18" charset="0"/>
                <a:ea typeface="Gulim" panose="020B0600000101010101" pitchFamily="34" charset="-127"/>
              </a:rPr>
              <a:t>(S. </a:t>
            </a:r>
            <a:r>
              <a:rPr lang="en-US" altLang="ko-KR" sz="2000" dirty="0" err="1">
                <a:solidFill>
                  <a:srgbClr val="000000"/>
                </a:solidFill>
                <a:latin typeface="Times New Roman" panose="02020603050405020304" pitchFamily="18" charset="0"/>
                <a:ea typeface="Gulim" panose="020B0600000101010101" pitchFamily="34" charset="-127"/>
              </a:rPr>
              <a:t>Redner</a:t>
            </a:r>
            <a:r>
              <a:rPr lang="en-US" altLang="ko-KR" sz="2000" dirty="0">
                <a:solidFill>
                  <a:srgbClr val="000000"/>
                </a:solidFill>
                <a:latin typeface="Times New Roman" panose="02020603050405020304" pitchFamily="18" charset="0"/>
                <a:ea typeface="Gulim" panose="020B0600000101010101" pitchFamily="34" charset="-127"/>
              </a:rPr>
              <a:t>, 1998)</a:t>
            </a:r>
          </a:p>
        </p:txBody>
      </p:sp>
      <p:sp>
        <p:nvSpPr>
          <p:cNvPr id="8" name="Text Box 7"/>
          <p:cNvSpPr txBox="1">
            <a:spLocks noChangeArrowheads="1"/>
          </p:cNvSpPr>
          <p:nvPr/>
        </p:nvSpPr>
        <p:spPr bwMode="auto">
          <a:xfrm>
            <a:off x="6743701" y="4149947"/>
            <a:ext cx="1676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3200" b="1" dirty="0">
                <a:latin typeface="Times New Roman" panose="02020603050405020304" pitchFamily="18" charset="0"/>
                <a:ea typeface="Gulim" panose="020B0600000101010101" pitchFamily="34" charset="-127"/>
              </a:rPr>
              <a:t>P(k) ~k</a:t>
            </a:r>
            <a:r>
              <a:rPr lang="en-US" altLang="ko-KR" sz="3200" b="1" baseline="30000" dirty="0">
                <a:latin typeface="Times New Roman" panose="02020603050405020304" pitchFamily="18" charset="0"/>
                <a:ea typeface="Gulim" panose="020B0600000101010101" pitchFamily="34" charset="-127"/>
              </a:rPr>
              <a:t>-</a:t>
            </a:r>
            <a:r>
              <a:rPr lang="en-US" altLang="ko-KR" sz="3200" b="1" baseline="30000" dirty="0">
                <a:latin typeface="Times New Roman" panose="02020603050405020304" pitchFamily="18" charset="0"/>
                <a:ea typeface="Gulim" panose="020B0600000101010101" pitchFamily="34" charset="-127"/>
                <a:sym typeface="Symbol" panose="05050102010706020507" pitchFamily="18" charset="2"/>
              </a:rPr>
              <a:t></a:t>
            </a:r>
            <a:endParaRPr lang="en-US" altLang="ko-KR" sz="3200" b="1" dirty="0">
              <a:latin typeface="Times New Roman" panose="02020603050405020304" pitchFamily="18" charset="0"/>
              <a:ea typeface="Gulim" panose="020B0600000101010101" pitchFamily="34" charset="-127"/>
            </a:endParaRPr>
          </a:p>
        </p:txBody>
      </p:sp>
      <p:grpSp>
        <p:nvGrpSpPr>
          <p:cNvPr id="9" name="Group 8"/>
          <p:cNvGrpSpPr>
            <a:grpSpLocks/>
          </p:cNvGrpSpPr>
          <p:nvPr/>
        </p:nvGrpSpPr>
        <p:grpSpPr bwMode="auto">
          <a:xfrm>
            <a:off x="6467476" y="1447800"/>
            <a:ext cx="2600325" cy="2438400"/>
            <a:chOff x="2928" y="624"/>
            <a:chExt cx="1638" cy="1536"/>
          </a:xfrm>
        </p:grpSpPr>
        <p:pic>
          <p:nvPicPr>
            <p:cNvPr id="10" name="Picture 9" descr="kp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624"/>
              <a:ext cx="163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a:spLocks noChangeArrowheads="1"/>
            </p:cNvSpPr>
            <p:nvPr/>
          </p:nvSpPr>
          <p:spPr bwMode="auto">
            <a:xfrm>
              <a:off x="4203" y="1928"/>
              <a:ext cx="288"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0"/>
                </a:spcBef>
                <a:spcAft>
                  <a:spcPct val="0"/>
                </a:spcAft>
                <a:buClrTx/>
                <a:buSzTx/>
                <a:buNone/>
              </a:pPr>
              <a:r>
                <a:rPr lang="en-US" altLang="ko-KR" sz="1600" b="1">
                  <a:solidFill>
                    <a:srgbClr val="000000"/>
                  </a:solidFill>
                  <a:latin typeface="Times New Roman" panose="02020603050405020304" pitchFamily="18" charset="0"/>
                  <a:ea typeface="Gulim" panose="020B0600000101010101" pitchFamily="34" charset="-127"/>
                </a:rPr>
                <a:t>2212</a:t>
              </a:r>
              <a:endParaRPr lang="en-US" altLang="ko-KR" sz="2400">
                <a:solidFill>
                  <a:srgbClr val="000000"/>
                </a:solidFill>
                <a:latin typeface="Times New Roman" panose="02020603050405020304" pitchFamily="18" charset="0"/>
                <a:ea typeface="Gulim" panose="020B0600000101010101" pitchFamily="34" charset="-127"/>
              </a:endParaRPr>
            </a:p>
          </p:txBody>
        </p:sp>
        <p:sp>
          <p:nvSpPr>
            <p:cNvPr id="12" name="Rectangle 11"/>
            <p:cNvSpPr>
              <a:spLocks noChangeArrowheads="1"/>
            </p:cNvSpPr>
            <p:nvPr/>
          </p:nvSpPr>
          <p:spPr bwMode="auto">
            <a:xfrm>
              <a:off x="3984" y="672"/>
              <a:ext cx="384"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0"/>
                </a:spcBef>
                <a:spcAft>
                  <a:spcPct val="0"/>
                </a:spcAft>
                <a:buClrTx/>
                <a:buSzTx/>
                <a:buNone/>
              </a:pPr>
              <a:r>
                <a:rPr lang="ko-KR" altLang="en-US" sz="1600" b="1">
                  <a:solidFill>
                    <a:srgbClr val="000000"/>
                  </a:solidFill>
                  <a:latin typeface="Times New Roman" panose="02020603050405020304" pitchFamily="18" charset="0"/>
                  <a:ea typeface="Gulim" panose="020B0600000101010101" pitchFamily="34" charset="-127"/>
                </a:rPr>
                <a:t>      </a:t>
              </a:r>
              <a:r>
                <a:rPr lang="en-US" altLang="ko-KR" sz="1600" b="1">
                  <a:solidFill>
                    <a:srgbClr val="000000"/>
                  </a:solidFill>
                  <a:latin typeface="Times New Roman" panose="02020603050405020304" pitchFamily="18" charset="0"/>
                  <a:ea typeface="Gulim" panose="020B0600000101010101" pitchFamily="34" charset="-127"/>
                </a:rPr>
                <a:t>25</a:t>
              </a:r>
              <a:endParaRPr lang="en-US" altLang="ko-KR" sz="2400">
                <a:solidFill>
                  <a:srgbClr val="000000"/>
                </a:solidFill>
                <a:latin typeface="Times New Roman" panose="02020603050405020304" pitchFamily="18" charset="0"/>
                <a:ea typeface="Gulim" panose="020B0600000101010101" pitchFamily="34" charset="-127"/>
              </a:endParaRPr>
            </a:p>
          </p:txBody>
        </p:sp>
        <p:sp>
          <p:nvSpPr>
            <p:cNvPr id="13" name="Rectangle 12"/>
            <p:cNvSpPr>
              <a:spLocks noChangeArrowheads="1"/>
            </p:cNvSpPr>
            <p:nvPr/>
          </p:nvSpPr>
          <p:spPr bwMode="auto">
            <a:xfrm>
              <a:off x="3103" y="1152"/>
              <a:ext cx="1117" cy="3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0"/>
                </a:spcBef>
                <a:spcAft>
                  <a:spcPct val="0"/>
                </a:spcAft>
                <a:buClrTx/>
                <a:buSzTx/>
                <a:buNone/>
              </a:pPr>
              <a:endParaRPr lang="ko-KR" altLang="en-US" sz="1800">
                <a:solidFill>
                  <a:srgbClr val="000000"/>
                </a:solidFill>
                <a:latin typeface="Times New Roman" panose="02020603050405020304" pitchFamily="18" charset="0"/>
                <a:ea typeface="Gulim" panose="020B0600000101010101" pitchFamily="34" charset="-127"/>
              </a:endParaRPr>
            </a:p>
          </p:txBody>
        </p:sp>
      </p:grpSp>
      <p:pic>
        <p:nvPicPr>
          <p:cNvPr id="14" name="Picture 13" descr="pk_c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6813" y="3431031"/>
            <a:ext cx="32385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14"/>
          <p:cNvSpPr txBox="1">
            <a:spLocks noChangeArrowheads="1"/>
          </p:cNvSpPr>
          <p:nvPr/>
        </p:nvSpPr>
        <p:spPr bwMode="auto">
          <a:xfrm>
            <a:off x="9091614" y="2644775"/>
            <a:ext cx="2590800" cy="376238"/>
          </a:xfrm>
          <a:prstGeom prst="rect">
            <a:avLst/>
          </a:prstGeom>
          <a:solidFill>
            <a:schemeClr val="bg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1800">
                <a:solidFill>
                  <a:srgbClr val="000000"/>
                </a:solidFill>
                <a:latin typeface="Times New Roman" panose="02020603050405020304" pitchFamily="18" charset="0"/>
                <a:ea typeface="Gulim" panose="020B0600000101010101" pitchFamily="34" charset="-127"/>
              </a:rPr>
              <a:t>1736 PRL papers (1988)</a:t>
            </a:r>
            <a:endParaRPr lang="en-US" altLang="ko-KR" sz="2400">
              <a:solidFill>
                <a:srgbClr val="000000"/>
              </a:solidFill>
              <a:latin typeface="Times New Roman" panose="02020603050405020304" pitchFamily="18" charset="0"/>
              <a:ea typeface="Gulim" panose="020B0600000101010101" pitchFamily="34" charset="-127"/>
            </a:endParaRPr>
          </a:p>
        </p:txBody>
      </p:sp>
      <p:sp>
        <p:nvSpPr>
          <p:cNvPr id="16" name="Text Box 16"/>
          <p:cNvSpPr txBox="1">
            <a:spLocks noChangeArrowheads="1"/>
          </p:cNvSpPr>
          <p:nvPr/>
        </p:nvSpPr>
        <p:spPr bwMode="auto">
          <a:xfrm>
            <a:off x="6628994" y="2251501"/>
            <a:ext cx="1964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0"/>
              </a:spcBef>
              <a:spcAft>
                <a:spcPct val="0"/>
              </a:spcAft>
              <a:buClrTx/>
              <a:buSzTx/>
              <a:buNone/>
            </a:pPr>
            <a:r>
              <a:rPr lang="en-US" altLang="ko-KR" sz="2400">
                <a:solidFill>
                  <a:srgbClr val="000000"/>
                </a:solidFill>
                <a:latin typeface="Times New Roman" panose="02020603050405020304" pitchFamily="18" charset="0"/>
                <a:ea typeface="Gulim" panose="020B0600000101010101" pitchFamily="34" charset="-127"/>
              </a:rPr>
              <a:t>Witten-Sander</a:t>
            </a:r>
          </a:p>
          <a:p>
            <a:pPr algn="ctr" defTabSz="914400" eaLnBrk="0" fontAlgn="base" hangingPunct="0">
              <a:spcBef>
                <a:spcPct val="0"/>
              </a:spcBef>
              <a:spcAft>
                <a:spcPct val="0"/>
              </a:spcAft>
              <a:buClrTx/>
              <a:buSzTx/>
              <a:buNone/>
            </a:pPr>
            <a:r>
              <a:rPr lang="en-US" altLang="ko-KR" sz="2400">
                <a:solidFill>
                  <a:srgbClr val="000000"/>
                </a:solidFill>
                <a:latin typeface="Times New Roman" panose="02020603050405020304" pitchFamily="18" charset="0"/>
                <a:ea typeface="Gulim" panose="020B0600000101010101" pitchFamily="34" charset="-127"/>
              </a:rPr>
              <a:t>PRL 1981</a:t>
            </a:r>
          </a:p>
        </p:txBody>
      </p:sp>
    </p:spTree>
    <p:extLst>
      <p:ext uri="{BB962C8B-B14F-4D97-AF65-F5344CB8AC3E}">
        <p14:creationId xmlns:p14="http://schemas.microsoft.com/office/powerpoint/2010/main" val="23178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smtClean="0">
                <a:effectLst>
                  <a:outerShdw blurRad="38100" dist="38100" dir="2700000" algn="tl">
                    <a:srgbClr val="C0C0C0"/>
                  </a:outerShdw>
                </a:effectLst>
                <a:ea typeface="Gulim" pitchFamily="34" charset="-127"/>
              </a:rPr>
              <a:t>Real World Case: Science Co-authorship</a:t>
            </a:r>
            <a:endParaRPr lang="en-US" altLang="ko-KR" sz="4000" dirty="0">
              <a:effectLst>
                <a:outerShdw blurRad="38100" dist="38100" dir="2700000" algn="tl">
                  <a:srgbClr val="C0C0C0"/>
                </a:outerShdw>
              </a:effectLst>
              <a:ea typeface="Gulim" pitchFamily="34" charset="-127"/>
            </a:endParaRPr>
          </a:p>
        </p:txBody>
      </p:sp>
      <p:sp>
        <p:nvSpPr>
          <p:cNvPr id="5" name="Text Box 3"/>
          <p:cNvSpPr txBox="1">
            <a:spLocks noChangeArrowheads="1"/>
          </p:cNvSpPr>
          <p:nvPr/>
        </p:nvSpPr>
        <p:spPr bwMode="auto">
          <a:xfrm>
            <a:off x="4038600" y="1311275"/>
            <a:ext cx="3886200" cy="8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u="sng">
                <a:solidFill>
                  <a:srgbClr val="FF0000"/>
                </a:solidFill>
                <a:latin typeface="Calibri" panose="020F0502020204030204" pitchFamily="34" charset="0"/>
                <a:ea typeface="Gulim" panose="020B0600000101010101" pitchFamily="34" charset="-127"/>
              </a:rPr>
              <a:t>Nodes</a:t>
            </a:r>
            <a:r>
              <a:rPr lang="en-US" altLang="ko-KR" sz="2400">
                <a:solidFill>
                  <a:srgbClr val="000000"/>
                </a:solidFill>
                <a:latin typeface="Calibri" panose="020F0502020204030204" pitchFamily="34" charset="0"/>
                <a:ea typeface="Gulim" panose="020B0600000101010101" pitchFamily="34" charset="-127"/>
              </a:rPr>
              <a:t>: scientist (authors) </a:t>
            </a:r>
            <a:r>
              <a:rPr lang="en-US" altLang="ko-KR" sz="2400" b="1" u="sng">
                <a:solidFill>
                  <a:srgbClr val="008000"/>
                </a:solidFill>
                <a:latin typeface="Calibri" panose="020F0502020204030204" pitchFamily="34" charset="0"/>
                <a:ea typeface="Gulim" panose="020B0600000101010101" pitchFamily="34" charset="-127"/>
              </a:rPr>
              <a:t>Links</a:t>
            </a:r>
            <a:r>
              <a:rPr lang="en-US" altLang="ko-KR" sz="2400">
                <a:solidFill>
                  <a:srgbClr val="000000"/>
                </a:solidFill>
                <a:latin typeface="Calibri" panose="020F0502020204030204" pitchFamily="34" charset="0"/>
                <a:ea typeface="Gulim" panose="020B0600000101010101" pitchFamily="34" charset="-127"/>
              </a:rPr>
              <a:t>: write paper together</a:t>
            </a:r>
          </a:p>
        </p:txBody>
      </p:sp>
      <p:sp>
        <p:nvSpPr>
          <p:cNvPr id="6" name="Text Box 4"/>
          <p:cNvSpPr txBox="1">
            <a:spLocks noChangeArrowheads="1"/>
          </p:cNvSpPr>
          <p:nvPr/>
        </p:nvSpPr>
        <p:spPr bwMode="auto">
          <a:xfrm>
            <a:off x="6248400" y="6096001"/>
            <a:ext cx="426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ko-KR" altLang="en-US" sz="2000">
                <a:solidFill>
                  <a:srgbClr val="000000"/>
                </a:solidFill>
                <a:latin typeface="Times New Roman" panose="02020603050405020304" pitchFamily="18" charset="0"/>
                <a:ea typeface="Gulim" panose="020B0600000101010101" pitchFamily="34" charset="-127"/>
              </a:rPr>
              <a:t>(</a:t>
            </a:r>
            <a:r>
              <a:rPr lang="en-US" altLang="ko-KR" sz="2000">
                <a:solidFill>
                  <a:srgbClr val="000000"/>
                </a:solidFill>
                <a:latin typeface="Times New Roman" panose="02020603050405020304" pitchFamily="18" charset="0"/>
                <a:ea typeface="Gulim" panose="020B0600000101010101" pitchFamily="34" charset="-127"/>
              </a:rPr>
              <a:t>Newman, 2000, H. Jeong et al 2001)</a:t>
            </a:r>
          </a:p>
        </p:txBody>
      </p:sp>
      <p:pic>
        <p:nvPicPr>
          <p:cNvPr id="7" name="Picture 6" descr="untitle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47938"/>
            <a:ext cx="4495800" cy="34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untitled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06614"/>
            <a:ext cx="4605338"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86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eaLnBrk="0" fontAlgn="base" hangingPunct="0">
              <a:spcBef>
                <a:spcPct val="50000"/>
              </a:spcBef>
              <a:spcAft>
                <a:spcPct val="0"/>
              </a:spcAft>
              <a:defRPr/>
            </a:pPr>
            <a:r>
              <a:rPr lang="en-US" altLang="ko-KR" sz="4000" dirty="0">
                <a:effectLst>
                  <a:outerShdw blurRad="38100" dist="38100" dir="2700000" algn="tl">
                    <a:srgbClr val="C0C0C0"/>
                  </a:outerShdw>
                </a:effectLst>
                <a:ea typeface="Gulim" pitchFamily="34" charset="-127"/>
              </a:rPr>
              <a:t>Real World </a:t>
            </a:r>
            <a:r>
              <a:rPr lang="en-US" altLang="ko-KR" sz="4000" dirty="0" smtClean="0">
                <a:effectLst>
                  <a:outerShdw blurRad="38100" dist="38100" dir="2700000" algn="tl">
                    <a:srgbClr val="C0C0C0"/>
                  </a:outerShdw>
                </a:effectLst>
                <a:ea typeface="Gulim" pitchFamily="34" charset="-127"/>
              </a:rPr>
              <a:t>Case: </a:t>
            </a:r>
            <a:r>
              <a:rPr lang="en-US" altLang="ko-KR" sz="4000" dirty="0">
                <a:effectLst>
                  <a:outerShdw blurRad="38100" dist="38100" dir="2700000" algn="tl">
                    <a:srgbClr val="C0C0C0"/>
                  </a:outerShdw>
                </a:effectLst>
                <a:ea typeface="Gulim" pitchFamily="34" charset="-127"/>
              </a:rPr>
              <a:t>Food Web</a:t>
            </a:r>
          </a:p>
        </p:txBody>
      </p:sp>
      <p:graphicFrame>
        <p:nvGraphicFramePr>
          <p:cNvPr id="5" name="Object 2"/>
          <p:cNvGraphicFramePr>
            <a:graphicFrameLocks noChangeAspect="1"/>
          </p:cNvGraphicFramePr>
          <p:nvPr>
            <p:extLst>
              <p:ext uri="{D42A27DB-BD31-4B8C-83A1-F6EECF244321}">
                <p14:modId xmlns:p14="http://schemas.microsoft.com/office/powerpoint/2010/main" val="12117328"/>
              </p:ext>
            </p:extLst>
          </p:nvPr>
        </p:nvGraphicFramePr>
        <p:xfrm>
          <a:off x="942976" y="1362075"/>
          <a:ext cx="4208463" cy="4724400"/>
        </p:xfrm>
        <a:graphic>
          <a:graphicData uri="http://schemas.openxmlformats.org/presentationml/2006/ole">
            <mc:AlternateContent xmlns:mc="http://schemas.openxmlformats.org/markup-compatibility/2006">
              <mc:Choice xmlns:v="urn:schemas-microsoft-com:vml" Requires="v">
                <p:oleObj spid="_x0000_s14421" name="Photo Editor Photo" r:id="rId4" imgW="4590476" imgH="5152381" progId="MSPhotoEd.3">
                  <p:embed/>
                </p:oleObj>
              </mc:Choice>
              <mc:Fallback>
                <p:oleObj name="Photo Editor Photo" r:id="rId4" imgW="4590476" imgH="515238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976" y="1362075"/>
                        <a:ext cx="4208463" cy="47244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Text Box 4"/>
          <p:cNvSpPr txBox="1">
            <a:spLocks noChangeArrowheads="1"/>
          </p:cNvSpPr>
          <p:nvPr/>
        </p:nvSpPr>
        <p:spPr bwMode="auto">
          <a:xfrm>
            <a:off x="5943600" y="1447800"/>
            <a:ext cx="3810000" cy="83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u="sng">
                <a:solidFill>
                  <a:srgbClr val="FF0000"/>
                </a:solidFill>
                <a:latin typeface="Arial" panose="020B0604020202020204" pitchFamily="34" charset="0"/>
                <a:ea typeface="Gulim" panose="020B0600000101010101" pitchFamily="34" charset="-127"/>
              </a:rPr>
              <a:t>Nodes</a:t>
            </a:r>
            <a:r>
              <a:rPr lang="en-US" altLang="ko-KR" sz="2400">
                <a:solidFill>
                  <a:srgbClr val="000000"/>
                </a:solidFill>
                <a:latin typeface="Arial" panose="020B0604020202020204" pitchFamily="34" charset="0"/>
                <a:ea typeface="Gulim" panose="020B0600000101010101" pitchFamily="34" charset="-127"/>
              </a:rPr>
              <a:t>:</a:t>
            </a:r>
            <a:r>
              <a:rPr lang="en-US" altLang="ko-KR" sz="2400">
                <a:solidFill>
                  <a:srgbClr val="000000"/>
                </a:solidFill>
                <a:latin typeface="Times New Roman" panose="02020603050405020304" pitchFamily="18" charset="0"/>
                <a:ea typeface="Gulim" panose="020B0600000101010101" pitchFamily="34" charset="-127"/>
              </a:rPr>
              <a:t> trophic species     </a:t>
            </a:r>
            <a:r>
              <a:rPr lang="en-US" altLang="ko-KR" sz="2400" b="1" u="sng">
                <a:solidFill>
                  <a:srgbClr val="008000"/>
                </a:solidFill>
                <a:latin typeface="Arial" panose="020B0604020202020204" pitchFamily="34" charset="0"/>
                <a:ea typeface="Gulim" panose="020B0600000101010101" pitchFamily="34" charset="-127"/>
              </a:rPr>
              <a:t>Links</a:t>
            </a:r>
            <a:r>
              <a:rPr lang="en-US" altLang="ko-KR" sz="2400">
                <a:solidFill>
                  <a:srgbClr val="000000"/>
                </a:solidFill>
                <a:latin typeface="Arial" panose="020B0604020202020204" pitchFamily="34" charset="0"/>
                <a:ea typeface="Gulim" panose="020B0600000101010101" pitchFamily="34" charset="-127"/>
              </a:rPr>
              <a:t>:</a:t>
            </a:r>
            <a:r>
              <a:rPr lang="en-US" altLang="ko-KR" sz="2400">
                <a:solidFill>
                  <a:srgbClr val="000000"/>
                </a:solidFill>
                <a:latin typeface="Times New Roman" panose="02020603050405020304" pitchFamily="18" charset="0"/>
                <a:ea typeface="Gulim" panose="020B0600000101010101" pitchFamily="34" charset="-127"/>
              </a:rPr>
              <a:t> trophic interactions</a:t>
            </a:r>
            <a:endParaRPr lang="en-US" altLang="ko-KR" sz="2000">
              <a:solidFill>
                <a:srgbClr val="000000"/>
              </a:solidFill>
              <a:latin typeface="Times New Roman" panose="02020603050405020304" pitchFamily="18" charset="0"/>
              <a:ea typeface="Gulim" panose="020B0600000101010101" pitchFamily="34" charset="-127"/>
            </a:endParaRPr>
          </a:p>
        </p:txBody>
      </p:sp>
      <p:pic>
        <p:nvPicPr>
          <p:cNvPr id="7" name="Picture 5" descr="LRLedited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498725"/>
            <a:ext cx="48768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5791200" y="6232526"/>
            <a:ext cx="472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000">
                <a:solidFill>
                  <a:srgbClr val="000000"/>
                </a:solidFill>
                <a:latin typeface="Times New Roman" panose="02020603050405020304" pitchFamily="18" charset="0"/>
                <a:ea typeface="Gulim" panose="020B0600000101010101" pitchFamily="34" charset="-127"/>
              </a:rPr>
              <a:t>R.J. Williams, N.D. Martinez </a:t>
            </a:r>
            <a:r>
              <a:rPr lang="en-US" altLang="ko-KR" sz="2000" i="1">
                <a:solidFill>
                  <a:srgbClr val="000000"/>
                </a:solidFill>
                <a:latin typeface="Times New Roman" panose="02020603050405020304" pitchFamily="18" charset="0"/>
                <a:ea typeface="Gulim" panose="020B0600000101010101" pitchFamily="34" charset="-127"/>
              </a:rPr>
              <a:t>Nature</a:t>
            </a:r>
            <a:r>
              <a:rPr lang="en-US" altLang="ko-KR" sz="2000">
                <a:solidFill>
                  <a:srgbClr val="000000"/>
                </a:solidFill>
                <a:latin typeface="Times New Roman" panose="02020603050405020304" pitchFamily="18" charset="0"/>
                <a:ea typeface="Gulim" panose="020B0600000101010101" pitchFamily="34" charset="-127"/>
              </a:rPr>
              <a:t> (2000)</a:t>
            </a:r>
          </a:p>
        </p:txBody>
      </p:sp>
      <p:sp>
        <p:nvSpPr>
          <p:cNvPr id="9" name="Text Box 7"/>
          <p:cNvSpPr txBox="1">
            <a:spLocks noChangeArrowheads="1"/>
          </p:cNvSpPr>
          <p:nvPr/>
        </p:nvSpPr>
        <p:spPr bwMode="auto">
          <a:xfrm>
            <a:off x="1646239" y="6151564"/>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000" dirty="0">
                <a:solidFill>
                  <a:srgbClr val="000000"/>
                </a:solidFill>
                <a:latin typeface="Times New Roman" panose="02020603050405020304" pitchFamily="18" charset="0"/>
                <a:ea typeface="Gulim" panose="020B0600000101010101" pitchFamily="34" charset="-127"/>
              </a:rPr>
              <a:t>R. Sole (</a:t>
            </a:r>
            <a:r>
              <a:rPr lang="en-US" altLang="ko-KR" sz="2000" dirty="0" err="1">
                <a:solidFill>
                  <a:srgbClr val="000000"/>
                </a:solidFill>
                <a:latin typeface="Times New Roman" panose="02020603050405020304" pitchFamily="18" charset="0"/>
                <a:ea typeface="Gulim" panose="020B0600000101010101" pitchFamily="34" charset="-127"/>
              </a:rPr>
              <a:t>cond</a:t>
            </a:r>
            <a:r>
              <a:rPr lang="en-US" altLang="ko-KR" sz="2000" dirty="0">
                <a:solidFill>
                  <a:srgbClr val="000000"/>
                </a:solidFill>
                <a:latin typeface="Times New Roman" panose="02020603050405020304" pitchFamily="18" charset="0"/>
                <a:ea typeface="Gulim" panose="020B0600000101010101" pitchFamily="34" charset="-127"/>
              </a:rPr>
              <a:t>-mat/0011195)</a:t>
            </a:r>
            <a:endParaRPr lang="en-US" altLang="ko-KR" sz="2400" dirty="0">
              <a:solidFill>
                <a:srgbClr val="000000"/>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3850750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Real World </a:t>
            </a:r>
            <a:r>
              <a:rPr lang="en-US" altLang="ko-KR" sz="4000" dirty="0" smtClean="0">
                <a:effectLst>
                  <a:outerShdw blurRad="38100" dist="38100" dir="2700000" algn="tl">
                    <a:srgbClr val="C0C0C0"/>
                  </a:outerShdw>
                </a:effectLst>
                <a:ea typeface="Gulim" pitchFamily="34" charset="-127"/>
              </a:rPr>
              <a:t>Case: Biology Map</a:t>
            </a:r>
            <a:endParaRPr lang="en-US" altLang="zh-CN" sz="3600" b="1" dirty="0">
              <a:ea typeface="SimSun" panose="02010600030101010101" pitchFamily="2" charset="-122"/>
            </a:endParaRPr>
          </a:p>
        </p:txBody>
      </p:sp>
      <p:grpSp>
        <p:nvGrpSpPr>
          <p:cNvPr id="5" name="Group 73"/>
          <p:cNvGrpSpPr>
            <a:grpSpLocks/>
          </p:cNvGrpSpPr>
          <p:nvPr/>
        </p:nvGrpSpPr>
        <p:grpSpPr bwMode="auto">
          <a:xfrm>
            <a:off x="1181100" y="1323975"/>
            <a:ext cx="9144000" cy="5334000"/>
            <a:chOff x="0" y="17"/>
            <a:chExt cx="5760" cy="4278"/>
          </a:xfrm>
        </p:grpSpPr>
        <p:grpSp>
          <p:nvGrpSpPr>
            <p:cNvPr id="6" name="Group 2"/>
            <p:cNvGrpSpPr>
              <a:grpSpLocks/>
            </p:cNvGrpSpPr>
            <p:nvPr/>
          </p:nvGrpSpPr>
          <p:grpSpPr bwMode="auto">
            <a:xfrm>
              <a:off x="720" y="1008"/>
              <a:ext cx="4896" cy="720"/>
              <a:chOff x="720" y="1008"/>
              <a:chExt cx="4896" cy="720"/>
            </a:xfrm>
          </p:grpSpPr>
          <p:sp>
            <p:nvSpPr>
              <p:cNvPr id="71" name="Line 3"/>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72" name="Line 4"/>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73" name="Line 5"/>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74" name="Line 6"/>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75" name="Text Box 7"/>
              <p:cNvSpPr txBox="1">
                <a:spLocks noChangeArrowheads="1"/>
              </p:cNvSpPr>
              <p:nvPr/>
            </p:nvSpPr>
            <p:spPr bwMode="auto">
              <a:xfrm>
                <a:off x="4380" y="1031"/>
                <a:ext cx="1236"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008000"/>
                    </a:solidFill>
                    <a:latin typeface="Times New Roman" panose="02020603050405020304" pitchFamily="18" charset="0"/>
                    <a:ea typeface="Gulim" panose="020B0600000101010101" pitchFamily="34" charset="-127"/>
                  </a:rPr>
                  <a:t>protein-gene interactions</a:t>
                </a:r>
                <a:endParaRPr lang="en-US" altLang="ko-KR" sz="2400" b="1">
                  <a:solidFill>
                    <a:srgbClr val="66FF33"/>
                  </a:solidFill>
                  <a:latin typeface="Times New Roman" panose="02020603050405020304" pitchFamily="18" charset="0"/>
                  <a:ea typeface="Gulim" panose="020B0600000101010101" pitchFamily="34" charset="-127"/>
                </a:endParaRPr>
              </a:p>
            </p:txBody>
          </p:sp>
        </p:grpSp>
        <p:grpSp>
          <p:nvGrpSpPr>
            <p:cNvPr id="7" name="Group 8"/>
            <p:cNvGrpSpPr>
              <a:grpSpLocks/>
            </p:cNvGrpSpPr>
            <p:nvPr/>
          </p:nvGrpSpPr>
          <p:grpSpPr bwMode="auto">
            <a:xfrm>
              <a:off x="552" y="2145"/>
              <a:ext cx="5208" cy="666"/>
              <a:chOff x="552" y="2145"/>
              <a:chExt cx="5208" cy="666"/>
            </a:xfrm>
          </p:grpSpPr>
          <p:sp>
            <p:nvSpPr>
              <p:cNvPr id="64" name="Freeform 9"/>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65" name="Freeform 10"/>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66" name="Line 11"/>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67" name="Line 12"/>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68" name="Line 13"/>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69" name="Freeform 14"/>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70" name="Text Box 15"/>
              <p:cNvSpPr txBox="1">
                <a:spLocks noChangeArrowheads="1"/>
              </p:cNvSpPr>
              <p:nvPr/>
            </p:nvSpPr>
            <p:spPr bwMode="auto">
              <a:xfrm>
                <a:off x="4332" y="2145"/>
                <a:ext cx="142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FF3300"/>
                    </a:solidFill>
                    <a:latin typeface="Times New Roman" panose="02020603050405020304" pitchFamily="18" charset="0"/>
                    <a:ea typeface="Gulim" panose="020B0600000101010101" pitchFamily="34" charset="-127"/>
                  </a:rPr>
                  <a:t>protein-protein interactions</a:t>
                </a:r>
                <a:endParaRPr lang="en-US" altLang="ko-KR" sz="2400" b="1">
                  <a:solidFill>
                    <a:srgbClr val="66FF33"/>
                  </a:solidFill>
                  <a:latin typeface="Times New Roman" panose="02020603050405020304" pitchFamily="18" charset="0"/>
                  <a:ea typeface="Gulim" panose="020B0600000101010101" pitchFamily="34" charset="-127"/>
                </a:endParaRPr>
              </a:p>
            </p:txBody>
          </p:sp>
        </p:grpSp>
        <p:grpSp>
          <p:nvGrpSpPr>
            <p:cNvPr id="8" name="Group 16"/>
            <p:cNvGrpSpPr>
              <a:grpSpLocks/>
            </p:cNvGrpSpPr>
            <p:nvPr/>
          </p:nvGrpSpPr>
          <p:grpSpPr bwMode="auto">
            <a:xfrm>
              <a:off x="192" y="960"/>
              <a:ext cx="5439" cy="1411"/>
              <a:chOff x="192" y="960"/>
              <a:chExt cx="5439" cy="1411"/>
            </a:xfrm>
          </p:grpSpPr>
          <p:grpSp>
            <p:nvGrpSpPr>
              <p:cNvPr id="31" name="Group 17"/>
              <p:cNvGrpSpPr>
                <a:grpSpLocks/>
              </p:cNvGrpSpPr>
              <p:nvPr/>
            </p:nvGrpSpPr>
            <p:grpSpPr bwMode="auto">
              <a:xfrm>
                <a:off x="192" y="1680"/>
                <a:ext cx="5439" cy="691"/>
                <a:chOff x="192" y="1680"/>
                <a:chExt cx="5439" cy="691"/>
              </a:xfrm>
            </p:grpSpPr>
            <p:grpSp>
              <p:nvGrpSpPr>
                <p:cNvPr id="57" name="Group 18"/>
                <p:cNvGrpSpPr>
                  <a:grpSpLocks/>
                </p:cNvGrpSpPr>
                <p:nvPr/>
              </p:nvGrpSpPr>
              <p:grpSpPr bwMode="auto">
                <a:xfrm>
                  <a:off x="192" y="1680"/>
                  <a:ext cx="3907" cy="691"/>
                  <a:chOff x="192" y="1200"/>
                  <a:chExt cx="3907" cy="691"/>
                </a:xfrm>
              </p:grpSpPr>
              <p:pic>
                <p:nvPicPr>
                  <p:cNvPr id="59" name="Picture 19" descr="trace_one"/>
                  <p:cNvPicPr>
                    <a:picLocks noChangeAspect="1" noChangeArrowheads="1"/>
                  </p:cNvPicPr>
                  <p:nvPr/>
                </p:nvPicPr>
                <p:blipFill>
                  <a:blip r:embed="rId4">
                    <a:clrChange>
                      <a:clrFrom>
                        <a:srgbClr val="FFFFD6"/>
                      </a:clrFrom>
                      <a:clrTo>
                        <a:srgbClr val="FFFFD6">
                          <a:alpha val="0"/>
                        </a:srgbClr>
                      </a:clrTo>
                    </a:clrChange>
                    <a:extLst>
                      <a:ext uri="{28A0092B-C50C-407E-A947-70E740481C1C}">
                        <a14:useLocalDpi xmlns:a14="http://schemas.microsoft.com/office/drawing/2010/main" val="0"/>
                      </a:ext>
                    </a:extLst>
                  </a:blip>
                  <a:srcRect/>
                  <a:stretch>
                    <a:fillRect/>
                  </a:stretch>
                </p:blipFill>
                <p:spPr bwMode="auto">
                  <a:xfrm>
                    <a:off x="192" y="1200"/>
                    <a:ext cx="691"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 descr="tracel_four"/>
                  <p:cNvPicPr>
                    <a:picLocks noChangeAspect="1" noChangeArrowheads="1"/>
                  </p:cNvPicPr>
                  <p:nvPr/>
                </p:nvPicPr>
                <p:blipFill>
                  <a:blip r:embed="rId5">
                    <a:clrChange>
                      <a:clrFrom>
                        <a:srgbClr val="FFFFD6"/>
                      </a:clrFrom>
                      <a:clrTo>
                        <a:srgbClr val="FFFFD6">
                          <a:alpha val="0"/>
                        </a:srgbClr>
                      </a:clrTo>
                    </a:clrChange>
                    <a:extLst>
                      <a:ext uri="{28A0092B-C50C-407E-A947-70E740481C1C}">
                        <a14:useLocalDpi xmlns:a14="http://schemas.microsoft.com/office/drawing/2010/main" val="0"/>
                      </a:ext>
                    </a:extLst>
                  </a:blip>
                  <a:srcRect/>
                  <a:stretch>
                    <a:fillRect/>
                  </a:stretch>
                </p:blipFill>
                <p:spPr bwMode="auto">
                  <a:xfrm>
                    <a:off x="1776" y="1200"/>
                    <a:ext cx="691"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1" descr="tracel_five_two"/>
                  <p:cNvPicPr>
                    <a:picLocks noChangeAspect="1" noChangeArrowheads="1"/>
                  </p:cNvPicPr>
                  <p:nvPr/>
                </p:nvPicPr>
                <p:blipFill>
                  <a:blip r:embed="rId6">
                    <a:clrChange>
                      <a:clrFrom>
                        <a:srgbClr val="FFFFD6"/>
                      </a:clrFrom>
                      <a:clrTo>
                        <a:srgbClr val="FFFFD6">
                          <a:alpha val="0"/>
                        </a:srgbClr>
                      </a:clrTo>
                    </a:clrChange>
                    <a:extLst>
                      <a:ext uri="{28A0092B-C50C-407E-A947-70E740481C1C}">
                        <a14:useLocalDpi xmlns:a14="http://schemas.microsoft.com/office/drawing/2010/main" val="0"/>
                      </a:ext>
                    </a:extLst>
                  </a:blip>
                  <a:srcRect/>
                  <a:stretch>
                    <a:fillRect/>
                  </a:stretch>
                </p:blipFill>
                <p:spPr bwMode="auto">
                  <a:xfrm>
                    <a:off x="941" y="1200"/>
                    <a:ext cx="691"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2" descr="tracel_six"/>
                  <p:cNvPicPr>
                    <a:picLocks noChangeAspect="1" noChangeArrowheads="1"/>
                  </p:cNvPicPr>
                  <p:nvPr/>
                </p:nvPicPr>
                <p:blipFill>
                  <a:blip r:embed="rId7">
                    <a:clrChange>
                      <a:clrFrom>
                        <a:srgbClr val="FFFFD6"/>
                      </a:clrFrom>
                      <a:clrTo>
                        <a:srgbClr val="FFFFD6">
                          <a:alpha val="0"/>
                        </a:srgbClr>
                      </a:clrTo>
                    </a:clrChange>
                    <a:extLst>
                      <a:ext uri="{28A0092B-C50C-407E-A947-70E740481C1C}">
                        <a14:useLocalDpi xmlns:a14="http://schemas.microsoft.com/office/drawing/2010/main" val="0"/>
                      </a:ext>
                    </a:extLst>
                  </a:blip>
                  <a:srcRect/>
                  <a:stretch>
                    <a:fillRect/>
                  </a:stretch>
                </p:blipFill>
                <p:spPr bwMode="auto">
                  <a:xfrm>
                    <a:off x="2592" y="1200"/>
                    <a:ext cx="691"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descr="tracel_nine"/>
                  <p:cNvPicPr>
                    <a:picLocks noChangeAspect="1" noChangeArrowheads="1"/>
                  </p:cNvPicPr>
                  <p:nvPr/>
                </p:nvPicPr>
                <p:blipFill>
                  <a:blip r:embed="rId8">
                    <a:clrChange>
                      <a:clrFrom>
                        <a:srgbClr val="FFFFD6"/>
                      </a:clrFrom>
                      <a:clrTo>
                        <a:srgbClr val="FFFFD6">
                          <a:alpha val="0"/>
                        </a:srgbClr>
                      </a:clrTo>
                    </a:clrChange>
                    <a:extLst>
                      <a:ext uri="{28A0092B-C50C-407E-A947-70E740481C1C}">
                        <a14:useLocalDpi xmlns:a14="http://schemas.microsoft.com/office/drawing/2010/main" val="0"/>
                      </a:ext>
                    </a:extLst>
                  </a:blip>
                  <a:srcRect/>
                  <a:stretch>
                    <a:fillRect/>
                  </a:stretch>
                </p:blipFill>
                <p:spPr bwMode="auto">
                  <a:xfrm>
                    <a:off x="3408" y="1200"/>
                    <a:ext cx="691"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Text Box 24"/>
                <p:cNvSpPr txBox="1">
                  <a:spLocks noChangeArrowheads="1"/>
                </p:cNvSpPr>
                <p:nvPr/>
              </p:nvSpPr>
              <p:spPr bwMode="auto">
                <a:xfrm>
                  <a:off x="4406" y="1831"/>
                  <a:ext cx="122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000000"/>
                      </a:solidFill>
                      <a:latin typeface="Arial" panose="020B0604020202020204" pitchFamily="34" charset="0"/>
                      <a:ea typeface="Gulim" panose="020B0600000101010101" pitchFamily="34" charset="-127"/>
                    </a:rPr>
                    <a:t>PROTEOME</a:t>
                  </a:r>
                  <a:endParaRPr lang="en-US" altLang="ko-KR" sz="2400">
                    <a:solidFill>
                      <a:srgbClr val="000000"/>
                    </a:solidFill>
                    <a:latin typeface="Times New Roman" panose="02020603050405020304" pitchFamily="18" charset="0"/>
                    <a:ea typeface="Gulim" panose="020B0600000101010101" pitchFamily="34" charset="-127"/>
                  </a:endParaRPr>
                </a:p>
              </p:txBody>
            </p:sp>
          </p:grpSp>
          <p:sp>
            <p:nvSpPr>
              <p:cNvPr id="32" name="Line 25"/>
              <p:cNvSpPr>
                <a:spLocks noChangeShapeType="1"/>
              </p:cNvSpPr>
              <p:nvPr/>
            </p:nvSpPr>
            <p:spPr bwMode="auto">
              <a:xfrm>
                <a:off x="1152" y="1056"/>
                <a:ext cx="192"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33" name="Line 26"/>
              <p:cNvSpPr>
                <a:spLocks noChangeShapeType="1"/>
              </p:cNvSpPr>
              <p:nvPr/>
            </p:nvSpPr>
            <p:spPr bwMode="auto">
              <a:xfrm flipH="1">
                <a:off x="528" y="1056"/>
                <a:ext cx="432"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34" name="Line 27"/>
              <p:cNvSpPr>
                <a:spLocks noChangeShapeType="1"/>
              </p:cNvSpPr>
              <p:nvPr/>
            </p:nvSpPr>
            <p:spPr bwMode="auto">
              <a:xfrm>
                <a:off x="2112" y="1056"/>
                <a:ext cx="0"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35" name="Line 28"/>
              <p:cNvSpPr>
                <a:spLocks noChangeShapeType="1"/>
              </p:cNvSpPr>
              <p:nvPr/>
            </p:nvSpPr>
            <p:spPr bwMode="auto">
              <a:xfrm>
                <a:off x="2688" y="1056"/>
                <a:ext cx="240"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36" name="Line 29"/>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nvGrpSpPr>
              <p:cNvPr id="37" name="Group 30"/>
              <p:cNvGrpSpPr>
                <a:grpSpLocks/>
              </p:cNvGrpSpPr>
              <p:nvPr/>
            </p:nvGrpSpPr>
            <p:grpSpPr bwMode="auto">
              <a:xfrm>
                <a:off x="912" y="960"/>
                <a:ext cx="96" cy="96"/>
                <a:chOff x="576" y="1344"/>
                <a:chExt cx="336" cy="96"/>
              </a:xfrm>
            </p:grpSpPr>
            <p:sp>
              <p:nvSpPr>
                <p:cNvPr id="54" name="Line 31"/>
                <p:cNvSpPr>
                  <a:spLocks noChangeShapeType="1"/>
                </p:cNvSpPr>
                <p:nvPr/>
              </p:nvSpPr>
              <p:spPr bwMode="auto">
                <a:xfrm>
                  <a:off x="576"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55" name="Line 32"/>
                <p:cNvSpPr>
                  <a:spLocks noChangeShapeType="1"/>
                </p:cNvSpPr>
                <p:nvPr/>
              </p:nvSpPr>
              <p:spPr bwMode="auto">
                <a:xfrm>
                  <a:off x="576" y="144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56" name="Line 33"/>
                <p:cNvSpPr>
                  <a:spLocks noChangeShapeType="1"/>
                </p:cNvSpPr>
                <p:nvPr/>
              </p:nvSpPr>
              <p:spPr bwMode="auto">
                <a:xfrm>
                  <a:off x="912"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nvGrpSpPr>
              <p:cNvPr id="38" name="Group 34"/>
              <p:cNvGrpSpPr>
                <a:grpSpLocks/>
              </p:cNvGrpSpPr>
              <p:nvPr/>
            </p:nvGrpSpPr>
            <p:grpSpPr bwMode="auto">
              <a:xfrm>
                <a:off x="2592" y="960"/>
                <a:ext cx="192" cy="96"/>
                <a:chOff x="576" y="1344"/>
                <a:chExt cx="336" cy="96"/>
              </a:xfrm>
            </p:grpSpPr>
            <p:sp>
              <p:nvSpPr>
                <p:cNvPr id="51" name="Line 35"/>
                <p:cNvSpPr>
                  <a:spLocks noChangeShapeType="1"/>
                </p:cNvSpPr>
                <p:nvPr/>
              </p:nvSpPr>
              <p:spPr bwMode="auto">
                <a:xfrm>
                  <a:off x="576"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52" name="Line 36"/>
                <p:cNvSpPr>
                  <a:spLocks noChangeShapeType="1"/>
                </p:cNvSpPr>
                <p:nvPr/>
              </p:nvSpPr>
              <p:spPr bwMode="auto">
                <a:xfrm>
                  <a:off x="576" y="144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53" name="Line 37"/>
                <p:cNvSpPr>
                  <a:spLocks noChangeShapeType="1"/>
                </p:cNvSpPr>
                <p:nvPr/>
              </p:nvSpPr>
              <p:spPr bwMode="auto">
                <a:xfrm>
                  <a:off x="912"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nvGrpSpPr>
              <p:cNvPr id="39" name="Group 38"/>
              <p:cNvGrpSpPr>
                <a:grpSpLocks/>
              </p:cNvGrpSpPr>
              <p:nvPr/>
            </p:nvGrpSpPr>
            <p:grpSpPr bwMode="auto">
              <a:xfrm>
                <a:off x="1968" y="960"/>
                <a:ext cx="240" cy="96"/>
                <a:chOff x="576" y="1344"/>
                <a:chExt cx="336" cy="96"/>
              </a:xfrm>
            </p:grpSpPr>
            <p:sp>
              <p:nvSpPr>
                <p:cNvPr id="48" name="Line 39"/>
                <p:cNvSpPr>
                  <a:spLocks noChangeShapeType="1"/>
                </p:cNvSpPr>
                <p:nvPr/>
              </p:nvSpPr>
              <p:spPr bwMode="auto">
                <a:xfrm>
                  <a:off x="576"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49" name="Line 40"/>
                <p:cNvSpPr>
                  <a:spLocks noChangeShapeType="1"/>
                </p:cNvSpPr>
                <p:nvPr/>
              </p:nvSpPr>
              <p:spPr bwMode="auto">
                <a:xfrm>
                  <a:off x="576" y="144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50" name="Line 41"/>
                <p:cNvSpPr>
                  <a:spLocks noChangeShapeType="1"/>
                </p:cNvSpPr>
                <p:nvPr/>
              </p:nvSpPr>
              <p:spPr bwMode="auto">
                <a:xfrm>
                  <a:off x="912"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nvGrpSpPr>
              <p:cNvPr id="40" name="Group 42"/>
              <p:cNvGrpSpPr>
                <a:grpSpLocks/>
              </p:cNvGrpSpPr>
              <p:nvPr/>
            </p:nvGrpSpPr>
            <p:grpSpPr bwMode="auto">
              <a:xfrm>
                <a:off x="1104" y="960"/>
                <a:ext cx="144" cy="96"/>
                <a:chOff x="576" y="1344"/>
                <a:chExt cx="336" cy="96"/>
              </a:xfrm>
            </p:grpSpPr>
            <p:sp>
              <p:nvSpPr>
                <p:cNvPr id="45" name="Line 43"/>
                <p:cNvSpPr>
                  <a:spLocks noChangeShapeType="1"/>
                </p:cNvSpPr>
                <p:nvPr/>
              </p:nvSpPr>
              <p:spPr bwMode="auto">
                <a:xfrm>
                  <a:off x="576"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46" name="Line 44"/>
                <p:cNvSpPr>
                  <a:spLocks noChangeShapeType="1"/>
                </p:cNvSpPr>
                <p:nvPr/>
              </p:nvSpPr>
              <p:spPr bwMode="auto">
                <a:xfrm>
                  <a:off x="576" y="144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47" name="Line 45"/>
                <p:cNvSpPr>
                  <a:spLocks noChangeShapeType="1"/>
                </p:cNvSpPr>
                <p:nvPr/>
              </p:nvSpPr>
              <p:spPr bwMode="auto">
                <a:xfrm>
                  <a:off x="912"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nvGrpSpPr>
              <p:cNvPr id="41" name="Group 46"/>
              <p:cNvGrpSpPr>
                <a:grpSpLocks/>
              </p:cNvGrpSpPr>
              <p:nvPr/>
            </p:nvGrpSpPr>
            <p:grpSpPr bwMode="auto">
              <a:xfrm>
                <a:off x="3984" y="960"/>
                <a:ext cx="144" cy="96"/>
                <a:chOff x="576" y="1344"/>
                <a:chExt cx="336" cy="96"/>
              </a:xfrm>
            </p:grpSpPr>
            <p:sp>
              <p:nvSpPr>
                <p:cNvPr id="42" name="Line 47"/>
                <p:cNvSpPr>
                  <a:spLocks noChangeShapeType="1"/>
                </p:cNvSpPr>
                <p:nvPr/>
              </p:nvSpPr>
              <p:spPr bwMode="auto">
                <a:xfrm>
                  <a:off x="576"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43" name="Line 48"/>
                <p:cNvSpPr>
                  <a:spLocks noChangeShapeType="1"/>
                </p:cNvSpPr>
                <p:nvPr/>
              </p:nvSpPr>
              <p:spPr bwMode="auto">
                <a:xfrm>
                  <a:off x="576" y="1440"/>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44" name="Line 49"/>
                <p:cNvSpPr>
                  <a:spLocks noChangeShapeType="1"/>
                </p:cNvSpPr>
                <p:nvPr/>
              </p:nvSpPr>
              <p:spPr bwMode="auto">
                <a:xfrm>
                  <a:off x="912" y="1344"/>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grpSp>
          <p:nvGrpSpPr>
            <p:cNvPr id="9" name="Group 50"/>
            <p:cNvGrpSpPr>
              <a:grpSpLocks/>
            </p:cNvGrpSpPr>
            <p:nvPr/>
          </p:nvGrpSpPr>
          <p:grpSpPr bwMode="auto">
            <a:xfrm>
              <a:off x="0" y="17"/>
              <a:ext cx="5476" cy="943"/>
              <a:chOff x="0" y="17"/>
              <a:chExt cx="5476" cy="943"/>
            </a:xfrm>
          </p:grpSpPr>
          <p:sp>
            <p:nvSpPr>
              <p:cNvPr id="20" name="Text Box 51"/>
              <p:cNvSpPr txBox="1">
                <a:spLocks noChangeArrowheads="1"/>
              </p:cNvSpPr>
              <p:nvPr/>
            </p:nvSpPr>
            <p:spPr bwMode="auto">
              <a:xfrm>
                <a:off x="4498" y="439"/>
                <a:ext cx="97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000000"/>
                    </a:solidFill>
                    <a:latin typeface="Arial" panose="020B0604020202020204" pitchFamily="34" charset="0"/>
                    <a:ea typeface="Gulim" panose="020B0600000101010101" pitchFamily="34" charset="-127"/>
                  </a:rPr>
                  <a:t>GENOME</a:t>
                </a:r>
                <a:endParaRPr lang="en-US" altLang="ko-KR" sz="2400">
                  <a:solidFill>
                    <a:srgbClr val="000000"/>
                  </a:solidFill>
                  <a:latin typeface="Times New Roman" panose="02020603050405020304" pitchFamily="18" charset="0"/>
                  <a:ea typeface="Gulim" panose="020B0600000101010101" pitchFamily="34" charset="-127"/>
                </a:endParaRPr>
              </a:p>
            </p:txBody>
          </p:sp>
          <p:graphicFrame>
            <p:nvGraphicFramePr>
              <p:cNvPr id="21" name="Object 5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15694" name="Photo Editor Photo" r:id="rId9" imgW="7201905" imgH="323981" progId="MSPhotoEd.3">
                      <p:embed/>
                    </p:oleObj>
                  </mc:Choice>
                  <mc:Fallback>
                    <p:oleObj name="Photo Editor Photo" r:id="rId9" imgW="7201905" imgH="323981" progId="MSPhotoEd.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 name="Object 5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15695" name="Photo Editor Photo" r:id="rId11" imgW="1209524" imgH="1619476" progId="MSPhotoEd.3">
                      <p:embed/>
                    </p:oleObj>
                  </mc:Choice>
                  <mc:Fallback>
                    <p:oleObj name="Photo Editor Photo" r:id="rId11" imgW="1209524" imgH="1619476"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 name="Freeform 54"/>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nvGrpSpPr>
              <p:cNvPr id="24" name="Group 55"/>
              <p:cNvGrpSpPr>
                <a:grpSpLocks/>
              </p:cNvGrpSpPr>
              <p:nvPr/>
            </p:nvGrpSpPr>
            <p:grpSpPr bwMode="auto">
              <a:xfrm>
                <a:off x="2544" y="69"/>
                <a:ext cx="1572" cy="699"/>
                <a:chOff x="2544" y="69"/>
                <a:chExt cx="1572" cy="699"/>
              </a:xfrm>
            </p:grpSpPr>
            <p:graphicFrame>
              <p:nvGraphicFramePr>
                <p:cNvPr id="29" name="Object 56"/>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15696" name="Photo Editor Photo" r:id="rId13" imgW="2924583" imgH="1190476" progId="MSPhotoEd.3">
                        <p:embed/>
                      </p:oleObj>
                    </mc:Choice>
                    <mc:Fallback>
                      <p:oleObj name="Photo Editor Photo" r:id="rId13" imgW="2924583" imgH="1190476" progId="MSPhotoEd.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0" name="Rectangle 57"/>
                <p:cNvSpPr>
                  <a:spLocks noChangeArrowheads="1"/>
                </p:cNvSpPr>
                <p:nvPr/>
              </p:nvSpPr>
              <p:spPr bwMode="auto">
                <a:xfrm>
                  <a:off x="2688" y="69"/>
                  <a:ext cx="1248" cy="9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grpSp>
          <p:grpSp>
            <p:nvGrpSpPr>
              <p:cNvPr id="25" name="Group 58"/>
              <p:cNvGrpSpPr>
                <a:grpSpLocks/>
              </p:cNvGrpSpPr>
              <p:nvPr/>
            </p:nvGrpSpPr>
            <p:grpSpPr bwMode="auto">
              <a:xfrm>
                <a:off x="1116" y="198"/>
                <a:ext cx="900" cy="378"/>
                <a:chOff x="1200" y="192"/>
                <a:chExt cx="900" cy="378"/>
              </a:xfrm>
            </p:grpSpPr>
            <p:graphicFrame>
              <p:nvGraphicFramePr>
                <p:cNvPr id="26" name="Object 59"/>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15697" name="Photo Editor Photo" r:id="rId15" imgW="1428949" imgH="552527" progId="MSPhotoEd.3">
                        <p:embed/>
                      </p:oleObj>
                    </mc:Choice>
                    <mc:Fallback>
                      <p:oleObj name="Photo Editor Photo" r:id="rId15" imgW="1428949" imgH="552527" progId="MSPhotoEd.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7" name="Freeform 60"/>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28" name="Freeform 61"/>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grpSp>
        <p:grpSp>
          <p:nvGrpSpPr>
            <p:cNvPr id="10" name="Group 62"/>
            <p:cNvGrpSpPr>
              <a:grpSpLocks/>
            </p:cNvGrpSpPr>
            <p:nvPr/>
          </p:nvGrpSpPr>
          <p:grpSpPr bwMode="auto">
            <a:xfrm>
              <a:off x="48" y="2352"/>
              <a:ext cx="5704" cy="1943"/>
              <a:chOff x="48" y="2352"/>
              <a:chExt cx="5704" cy="1943"/>
            </a:xfrm>
          </p:grpSpPr>
          <p:pic>
            <p:nvPicPr>
              <p:cNvPr id="11" name="Picture 63" descr="Untitled"/>
              <p:cNvPicPr>
                <a:picLocks noChangeAspect="1" noChangeArrowheads="1"/>
              </p:cNvPicPr>
              <p:nvPr/>
            </p:nvPicPr>
            <p:blipFill>
              <a:blip r:embed="rId17">
                <a:clrChange>
                  <a:clrFrom>
                    <a:srgbClr val="E8F2FC"/>
                  </a:clrFrom>
                  <a:clrTo>
                    <a:srgbClr val="E8F2FC">
                      <a:alpha val="0"/>
                    </a:srgbClr>
                  </a:clrTo>
                </a:clrChange>
                <a:extLst>
                  <a:ext uri="{28A0092B-C50C-407E-A947-70E740481C1C}">
                    <a14:useLocalDpi xmlns:a14="http://schemas.microsoft.com/office/drawing/2010/main" val="0"/>
                  </a:ext>
                </a:extLst>
              </a:blip>
              <a:srcRect b="31305"/>
              <a:stretch>
                <a:fillRect/>
              </a:stretch>
            </p:blipFill>
            <p:spPr bwMode="auto">
              <a:xfrm>
                <a:off x="48" y="2976"/>
                <a:ext cx="4272" cy="1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4"/>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0"/>
                  </a:spcBef>
                  <a:spcAft>
                    <a:spcPct val="0"/>
                  </a:spcAft>
                  <a:buClrTx/>
                  <a:buSzTx/>
                  <a:buNone/>
                </a:pPr>
                <a:r>
                  <a:rPr lang="en-US" altLang="ko-KR" sz="1000" b="1">
                    <a:solidFill>
                      <a:srgbClr val="000000"/>
                    </a:solidFill>
                    <a:latin typeface="Arial" panose="020B0604020202020204" pitchFamily="34" charset="0"/>
                    <a:ea typeface="Gulim" panose="020B0600000101010101" pitchFamily="34" charset="-127"/>
                  </a:rPr>
                  <a:t>Citrate Cycle</a:t>
                </a:r>
                <a:endParaRPr lang="en-US" altLang="ko-KR" sz="800" b="1">
                  <a:solidFill>
                    <a:srgbClr val="000000"/>
                  </a:solidFill>
                  <a:latin typeface="Times New Roman" panose="02020603050405020304" pitchFamily="18" charset="0"/>
                  <a:ea typeface="Gulim" panose="020B0600000101010101" pitchFamily="34" charset="-127"/>
                </a:endParaRPr>
              </a:p>
            </p:txBody>
          </p:sp>
          <p:sp>
            <p:nvSpPr>
              <p:cNvPr id="13" name="Line 65"/>
              <p:cNvSpPr>
                <a:spLocks noChangeShapeType="1"/>
              </p:cNvSpPr>
              <p:nvPr/>
            </p:nvSpPr>
            <p:spPr bwMode="auto">
              <a:xfrm>
                <a:off x="624" y="2352"/>
                <a:ext cx="336" cy="148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4" name="Line 66"/>
              <p:cNvSpPr>
                <a:spLocks noChangeShapeType="1"/>
              </p:cNvSpPr>
              <p:nvPr/>
            </p:nvSpPr>
            <p:spPr bwMode="auto">
              <a:xfrm>
                <a:off x="1248" y="2352"/>
                <a:ext cx="192" cy="1104"/>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5" name="Line 67"/>
              <p:cNvSpPr>
                <a:spLocks noChangeShapeType="1"/>
              </p:cNvSpPr>
              <p:nvPr/>
            </p:nvSpPr>
            <p:spPr bwMode="auto">
              <a:xfrm flipH="1">
                <a:off x="2064" y="2352"/>
                <a:ext cx="0" cy="1008"/>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6" name="Line 68"/>
              <p:cNvSpPr>
                <a:spLocks noChangeShapeType="1"/>
              </p:cNvSpPr>
              <p:nvPr/>
            </p:nvSpPr>
            <p:spPr bwMode="auto">
              <a:xfrm flipH="1">
                <a:off x="2736" y="2352"/>
                <a:ext cx="240" cy="816"/>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7" name="Line 69"/>
              <p:cNvSpPr>
                <a:spLocks noChangeShapeType="1"/>
              </p:cNvSpPr>
              <p:nvPr/>
            </p:nvSpPr>
            <p:spPr bwMode="auto">
              <a:xfrm flipH="1">
                <a:off x="3312" y="2352"/>
                <a:ext cx="480" cy="1440"/>
              </a:xfrm>
              <a:prstGeom prst="line">
                <a:avLst/>
              </a:prstGeom>
              <a:noFill/>
              <a:ln w="12700">
                <a:solidFill>
                  <a:srgbClr val="3366FF"/>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8" name="Text Box 70"/>
              <p:cNvSpPr txBox="1">
                <a:spLocks noChangeArrowheads="1"/>
              </p:cNvSpPr>
              <p:nvPr/>
            </p:nvSpPr>
            <p:spPr bwMode="auto">
              <a:xfrm>
                <a:off x="4347" y="3080"/>
                <a:ext cx="1405"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000000"/>
                    </a:solidFill>
                    <a:latin typeface="Arial" panose="020B0604020202020204" pitchFamily="34" charset="0"/>
                    <a:ea typeface="Gulim" panose="020B0600000101010101" pitchFamily="34" charset="-127"/>
                  </a:rPr>
                  <a:t>METABOLISM</a:t>
                </a:r>
                <a:endParaRPr lang="en-US" altLang="ko-KR" sz="2400">
                  <a:solidFill>
                    <a:srgbClr val="000000"/>
                  </a:solidFill>
                  <a:latin typeface="Times New Roman" panose="02020603050405020304" pitchFamily="18" charset="0"/>
                  <a:ea typeface="Gulim" panose="020B0600000101010101" pitchFamily="34" charset="-127"/>
                </a:endParaRPr>
              </a:p>
            </p:txBody>
          </p:sp>
          <p:sp>
            <p:nvSpPr>
              <p:cNvPr id="19" name="Text Box 71"/>
              <p:cNvSpPr txBox="1">
                <a:spLocks noChangeArrowheads="1"/>
              </p:cNvSpPr>
              <p:nvPr/>
            </p:nvSpPr>
            <p:spPr bwMode="auto">
              <a:xfrm>
                <a:off x="4464" y="3478"/>
                <a:ext cx="1183"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b="1">
                    <a:solidFill>
                      <a:srgbClr val="000000"/>
                    </a:solidFill>
                    <a:latin typeface="Times New Roman" panose="02020603050405020304" pitchFamily="18" charset="0"/>
                    <a:ea typeface="Gulim" panose="020B0600000101010101" pitchFamily="34" charset="-127"/>
                  </a:rPr>
                  <a:t>Bio-chemical reactions</a:t>
                </a:r>
              </a:p>
            </p:txBody>
          </p:sp>
        </p:grpSp>
      </p:grpSp>
    </p:spTree>
    <p:extLst>
      <p:ext uri="{BB962C8B-B14F-4D97-AF65-F5344CB8AC3E}">
        <p14:creationId xmlns:p14="http://schemas.microsoft.com/office/powerpoint/2010/main" val="26782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228600"/>
            <a:ext cx="12192000" cy="609600"/>
          </a:xfrm>
        </p:spPr>
        <p:txBody>
          <a:bodyPr vert="horz" lIns="92075" tIns="46038" rIns="92075" bIns="46038" rtlCol="0" anchor="ctr">
            <a:noAutofit/>
          </a:bodyPr>
          <a:lstStyle/>
          <a:p>
            <a:r>
              <a:rPr lang="en-US" sz="3600" b="1" dirty="0" smtClean="0"/>
              <a:t>Biological Pathways and Complex Biological Networks</a:t>
            </a:r>
            <a:endParaRPr lang="en-US" altLang="zh-CN" sz="3200" b="1" dirty="0">
              <a:ea typeface="SimSun" panose="02010600030101010101" pitchFamily="2" charset="-122"/>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166411207"/>
              </p:ext>
            </p:extLst>
          </p:nvPr>
        </p:nvGraphicFramePr>
        <p:xfrm>
          <a:off x="352424" y="866775"/>
          <a:ext cx="8316913" cy="5890119"/>
        </p:xfrm>
        <a:graphic>
          <a:graphicData uri="http://schemas.openxmlformats.org/presentationml/2006/ole">
            <mc:AlternateContent xmlns:mc="http://schemas.openxmlformats.org/markup-compatibility/2006">
              <mc:Choice xmlns:v="urn:schemas-microsoft-com:vml" Requires="v">
                <p:oleObj spid="_x0000_s16469" name="Photo Editor Photo" r:id="rId4" imgW="9104762" imgH="6447619" progId="MSPhotoEd.3">
                  <p:embed/>
                </p:oleObj>
              </mc:Choice>
              <mc:Fallback>
                <p:oleObj name="Photo Editor Photo" r:id="rId4" imgW="9104762" imgH="6447619"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4" y="866775"/>
                        <a:ext cx="8316913" cy="5890119"/>
                      </a:xfrm>
                      <a:prstGeom prst="rect">
                        <a:avLst/>
                      </a:prstGeom>
                      <a:noFill/>
                      <a:ln>
                        <a:noFill/>
                      </a:ln>
                      <a:effectLst/>
                    </p:spPr>
                  </p:pic>
                </p:oleObj>
              </mc:Fallback>
            </mc:AlternateContent>
          </a:graphicData>
        </a:graphic>
      </p:graphicFrame>
      <p:pic>
        <p:nvPicPr>
          <p:cNvPr id="6" name="Picture 3" descr="biochem_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9337" y="1247775"/>
            <a:ext cx="3200400" cy="2667000"/>
          </a:xfrm>
          <a:prstGeom prst="rect">
            <a:avLst/>
          </a:prstGeom>
          <a:noFill/>
          <a:ln w="19050">
            <a:solidFill>
              <a:srgbClr val="FF33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594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fontAlgn="base">
              <a:spcAft>
                <a:spcPct val="0"/>
              </a:spcAft>
              <a:defRPr/>
            </a:pPr>
            <a:r>
              <a:rPr lang="en-US" altLang="ko-KR" sz="4000" dirty="0" smtClean="0">
                <a:effectLst>
                  <a:outerShdw blurRad="38100" dist="38100" dir="2700000" algn="tl">
                    <a:srgbClr val="C0C0C0"/>
                  </a:outerShdw>
                </a:effectLst>
                <a:ea typeface="Gulim" pitchFamily="34" charset="-127"/>
              </a:rPr>
              <a:t>Protein </a:t>
            </a:r>
            <a:r>
              <a:rPr lang="en-US" altLang="ko-KR" sz="4000" dirty="0">
                <a:effectLst>
                  <a:outerShdw blurRad="38100" dist="38100" dir="2700000" algn="tl">
                    <a:srgbClr val="C0C0C0"/>
                  </a:outerShdw>
                </a:effectLst>
                <a:ea typeface="Gulim" pitchFamily="34" charset="-127"/>
              </a:rPr>
              <a:t>Interaction Map: Yeast Protein Network</a:t>
            </a:r>
          </a:p>
        </p:txBody>
      </p:sp>
      <p:sp>
        <p:nvSpPr>
          <p:cNvPr id="5" name="Text Box 3"/>
          <p:cNvSpPr txBox="1">
            <a:spLocks noChangeAspect="1" noChangeArrowheads="1"/>
          </p:cNvSpPr>
          <p:nvPr/>
        </p:nvSpPr>
        <p:spPr bwMode="auto">
          <a:xfrm>
            <a:off x="3886200" y="1271588"/>
            <a:ext cx="4876800"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lnSpc>
                <a:spcPct val="70000"/>
              </a:lnSpc>
              <a:spcBef>
                <a:spcPct val="50000"/>
              </a:spcBef>
              <a:spcAft>
                <a:spcPct val="0"/>
              </a:spcAft>
              <a:buClrTx/>
              <a:buSzTx/>
              <a:buNone/>
            </a:pPr>
            <a:r>
              <a:rPr lang="en-US" altLang="ko-KR" sz="2000" b="1" u="sng" dirty="0">
                <a:solidFill>
                  <a:srgbClr val="0000FF"/>
                </a:solidFill>
                <a:latin typeface="Arial" panose="020B0604020202020204" pitchFamily="34" charset="0"/>
                <a:ea typeface="Gulim" panose="020B0600000101010101" pitchFamily="34" charset="-127"/>
              </a:rPr>
              <a:t>Nodes</a:t>
            </a:r>
            <a:r>
              <a:rPr lang="en-US" altLang="ko-KR" sz="2000" dirty="0">
                <a:solidFill>
                  <a:srgbClr val="000000"/>
                </a:solidFill>
                <a:latin typeface="Times New Roman" panose="02020603050405020304" pitchFamily="18" charset="0"/>
                <a:ea typeface="Gulim" panose="020B0600000101010101" pitchFamily="34" charset="-127"/>
              </a:rPr>
              <a:t>: </a:t>
            </a:r>
            <a:r>
              <a:rPr lang="en-US" altLang="ko-KR" sz="2400" dirty="0">
                <a:solidFill>
                  <a:srgbClr val="000000"/>
                </a:solidFill>
                <a:latin typeface="Times New Roman" panose="02020603050405020304" pitchFamily="18" charset="0"/>
                <a:ea typeface="Gulim" panose="020B0600000101010101" pitchFamily="34" charset="-127"/>
              </a:rPr>
              <a:t>proteins                         </a:t>
            </a:r>
          </a:p>
          <a:p>
            <a:pPr defTabSz="914400" eaLnBrk="0" fontAlgn="base" hangingPunct="0">
              <a:lnSpc>
                <a:spcPct val="70000"/>
              </a:lnSpc>
              <a:spcBef>
                <a:spcPct val="50000"/>
              </a:spcBef>
              <a:spcAft>
                <a:spcPct val="0"/>
              </a:spcAft>
              <a:buClrTx/>
              <a:buSzTx/>
              <a:buNone/>
            </a:pPr>
            <a:r>
              <a:rPr lang="en-US" altLang="ko-KR" sz="2000" b="1" u="sng" dirty="0">
                <a:solidFill>
                  <a:srgbClr val="008000"/>
                </a:solidFill>
                <a:latin typeface="Arial" panose="020B0604020202020204" pitchFamily="34" charset="0"/>
                <a:ea typeface="Gulim" panose="020B0600000101010101" pitchFamily="34" charset="-127"/>
              </a:rPr>
              <a:t>Links</a:t>
            </a:r>
            <a:r>
              <a:rPr lang="en-US" altLang="ko-KR" sz="2000" dirty="0">
                <a:solidFill>
                  <a:srgbClr val="000000"/>
                </a:solidFill>
                <a:latin typeface="Times New Roman" panose="02020603050405020304" pitchFamily="18" charset="0"/>
                <a:ea typeface="Gulim" panose="020B0600000101010101" pitchFamily="34" charset="-127"/>
              </a:rPr>
              <a:t>: </a:t>
            </a:r>
            <a:r>
              <a:rPr lang="en-US" altLang="ko-KR" sz="2400" dirty="0">
                <a:solidFill>
                  <a:srgbClr val="000000"/>
                </a:solidFill>
                <a:latin typeface="Times New Roman" panose="02020603050405020304" pitchFamily="18" charset="0"/>
                <a:ea typeface="Gulim" panose="020B0600000101010101" pitchFamily="34" charset="-127"/>
              </a:rPr>
              <a:t>physical interactions (binding) </a:t>
            </a:r>
            <a:endParaRPr lang="en-US" altLang="ko-KR" sz="2000" dirty="0">
              <a:solidFill>
                <a:srgbClr val="000000"/>
              </a:solidFill>
              <a:latin typeface="Times New Roman" panose="02020603050405020304" pitchFamily="18" charset="0"/>
              <a:ea typeface="Gulim" panose="020B0600000101010101" pitchFamily="34" charset="-127"/>
            </a:endParaRPr>
          </a:p>
        </p:txBody>
      </p:sp>
      <p:pic>
        <p:nvPicPr>
          <p:cNvPr id="6" name="Picture 4" descr="prote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2554288"/>
            <a:ext cx="5091113" cy="34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Object 5"/>
          <p:cNvGraphicFramePr>
            <a:graphicFrameLocks noChangeAspect="1"/>
          </p:cNvGraphicFramePr>
          <p:nvPr>
            <p:extLst>
              <p:ext uri="{D42A27DB-BD31-4B8C-83A1-F6EECF244321}">
                <p14:modId xmlns:p14="http://schemas.microsoft.com/office/powerpoint/2010/main" val="975856265"/>
              </p:ext>
            </p:extLst>
          </p:nvPr>
        </p:nvGraphicFramePr>
        <p:xfrm>
          <a:off x="6629400" y="2209800"/>
          <a:ext cx="4038600" cy="4019550"/>
        </p:xfrm>
        <a:graphic>
          <a:graphicData uri="http://schemas.openxmlformats.org/presentationml/2006/ole">
            <mc:AlternateContent xmlns:mc="http://schemas.openxmlformats.org/markup-compatibility/2006">
              <mc:Choice xmlns:v="urn:schemas-microsoft-com:vml" Requires="v">
                <p:oleObj spid="_x0000_s17493" name="Photo Editor Photo" r:id="rId5" imgW="6314286" imgH="6287378" progId="MSPhotoEd.3">
                  <p:embed/>
                </p:oleObj>
              </mc:Choice>
              <mc:Fallback>
                <p:oleObj name="Photo Editor Photo" r:id="rId5" imgW="6314286" imgH="6287378"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2209800"/>
                        <a:ext cx="4038600" cy="401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8" name="Text Box 6"/>
          <p:cNvSpPr txBox="1">
            <a:spLocks noChangeArrowheads="1"/>
          </p:cNvSpPr>
          <p:nvPr/>
        </p:nvSpPr>
        <p:spPr bwMode="auto">
          <a:xfrm>
            <a:off x="1679575" y="6211889"/>
            <a:ext cx="476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000">
                <a:solidFill>
                  <a:srgbClr val="000000"/>
                </a:solidFill>
                <a:latin typeface="Helvetica" panose="020B0604020202020204" pitchFamily="34" charset="0"/>
                <a:ea typeface="Gulim" panose="020B0600000101010101" pitchFamily="34" charset="-127"/>
              </a:rPr>
              <a:t>P. Uetz, </a:t>
            </a:r>
            <a:r>
              <a:rPr lang="en-US" altLang="ko-KR" sz="2000" i="1">
                <a:solidFill>
                  <a:srgbClr val="000000"/>
                </a:solidFill>
                <a:latin typeface="Helvetica" panose="020B0604020202020204" pitchFamily="34" charset="0"/>
                <a:ea typeface="Gulim" panose="020B0600000101010101" pitchFamily="34" charset="-127"/>
              </a:rPr>
              <a:t>et al.,</a:t>
            </a:r>
            <a:r>
              <a:rPr lang="en-US" altLang="ko-KR" sz="2000">
                <a:solidFill>
                  <a:srgbClr val="000000"/>
                </a:solidFill>
                <a:latin typeface="Helvetica" panose="020B0604020202020204" pitchFamily="34" charset="0"/>
                <a:ea typeface="Gulim" panose="020B0600000101010101" pitchFamily="34" charset="-127"/>
              </a:rPr>
              <a:t>  </a:t>
            </a:r>
            <a:r>
              <a:rPr lang="en-US" altLang="ko-KR" sz="2000" i="1">
                <a:solidFill>
                  <a:srgbClr val="000000"/>
                </a:solidFill>
                <a:latin typeface="Helvetica" panose="020B0604020202020204" pitchFamily="34" charset="0"/>
                <a:ea typeface="Gulim" panose="020B0600000101010101" pitchFamily="34" charset="-127"/>
              </a:rPr>
              <a:t>Nature</a:t>
            </a:r>
            <a:r>
              <a:rPr lang="en-US" altLang="ko-KR" sz="2000">
                <a:solidFill>
                  <a:srgbClr val="000000"/>
                </a:solidFill>
                <a:latin typeface="Helvetica" panose="020B0604020202020204" pitchFamily="34" charset="0"/>
                <a:ea typeface="Gulim" panose="020B0600000101010101" pitchFamily="34" charset="-127"/>
              </a:rPr>
              <a:t> </a:t>
            </a:r>
            <a:r>
              <a:rPr lang="en-US" altLang="ko-KR" sz="2000" b="1">
                <a:solidFill>
                  <a:srgbClr val="000000"/>
                </a:solidFill>
                <a:latin typeface="Helvetica" panose="020B0604020202020204" pitchFamily="34" charset="0"/>
                <a:ea typeface="Gulim" panose="020B0600000101010101" pitchFamily="34" charset="-127"/>
              </a:rPr>
              <a:t>403</a:t>
            </a:r>
            <a:r>
              <a:rPr lang="en-US" altLang="ko-KR" sz="2000">
                <a:solidFill>
                  <a:srgbClr val="000000"/>
                </a:solidFill>
                <a:latin typeface="Helvetica" panose="020B0604020202020204" pitchFamily="34" charset="0"/>
                <a:ea typeface="Gulim" panose="020B0600000101010101" pitchFamily="34" charset="-127"/>
              </a:rPr>
              <a:t>, 623-7 (2000)</a:t>
            </a:r>
            <a:endParaRPr lang="en-US" altLang="ko-KR" sz="2400">
              <a:solidFill>
                <a:srgbClr val="000000"/>
              </a:solidFill>
              <a:latin typeface="Helvetica" panose="020B0604020202020204" pitchFamily="34" charset="0"/>
              <a:ea typeface="Gulim" panose="020B0600000101010101" pitchFamily="34" charset="-127"/>
            </a:endParaRPr>
          </a:p>
        </p:txBody>
      </p:sp>
    </p:spTree>
    <p:extLst>
      <p:ext uri="{BB962C8B-B14F-4D97-AF65-F5344CB8AC3E}">
        <p14:creationId xmlns:p14="http://schemas.microsoft.com/office/powerpoint/2010/main" val="361411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in Static vs. Dynamic Networks</a:t>
            </a:r>
            <a:endParaRPr lang="en-US" dirty="0"/>
          </a:p>
        </p:txBody>
      </p:sp>
      <p:sp>
        <p:nvSpPr>
          <p:cNvPr id="3" name="Content Placeholder 2"/>
          <p:cNvSpPr>
            <a:spLocks noGrp="1"/>
          </p:cNvSpPr>
          <p:nvPr>
            <p:ph idx="1"/>
          </p:nvPr>
        </p:nvSpPr>
        <p:spPr>
          <a:xfrm>
            <a:off x="636733" y="1406525"/>
            <a:ext cx="4944917" cy="4222750"/>
          </a:xfrm>
        </p:spPr>
        <p:txBody>
          <a:bodyPr/>
          <a:lstStyle/>
          <a:p>
            <a:r>
              <a:rPr lang="en-US" dirty="0" smtClean="0"/>
              <a:t>Static graphs</a:t>
            </a:r>
            <a:endParaRPr lang="en-US" dirty="0"/>
          </a:p>
          <a:p>
            <a:pPr lvl="1"/>
            <a:r>
              <a:rPr lang="en-US" dirty="0" smtClean="0"/>
              <a:t>Skewed/power-law </a:t>
            </a:r>
            <a:r>
              <a:rPr lang="en-US" dirty="0"/>
              <a:t>degree </a:t>
            </a:r>
            <a:r>
              <a:rPr lang="en-US" dirty="0" smtClean="0"/>
              <a:t>distribution</a:t>
            </a:r>
            <a:endParaRPr lang="en-US" b="1" dirty="0" smtClean="0"/>
          </a:p>
          <a:p>
            <a:pPr lvl="1"/>
            <a:r>
              <a:rPr lang="en-US" dirty="0" smtClean="0"/>
              <a:t>Power-law </a:t>
            </a:r>
            <a:r>
              <a:rPr lang="en-US" dirty="0"/>
              <a:t>eigenvalue distribution </a:t>
            </a:r>
            <a:endParaRPr lang="en-US" dirty="0" smtClean="0"/>
          </a:p>
          <a:p>
            <a:pPr lvl="1"/>
            <a:r>
              <a:rPr lang="en-US" dirty="0" smtClean="0"/>
              <a:t>Small </a:t>
            </a:r>
            <a:r>
              <a:rPr lang="en-US" dirty="0"/>
              <a:t>diameter </a:t>
            </a:r>
            <a:endParaRPr lang="en-US" dirty="0" smtClean="0"/>
          </a:p>
          <a:p>
            <a:pPr lvl="1"/>
            <a:r>
              <a:rPr lang="en-US" dirty="0" smtClean="0"/>
              <a:t>Triangle </a:t>
            </a:r>
            <a:r>
              <a:rPr lang="en-US" dirty="0"/>
              <a:t>power law </a:t>
            </a:r>
            <a:endParaRPr lang="en-US" dirty="0" smtClean="0"/>
          </a:p>
          <a:p>
            <a:pPr lvl="1"/>
            <a:r>
              <a:rPr lang="en-US" dirty="0" smtClean="0"/>
              <a:t>Triangle-degree </a:t>
            </a:r>
            <a:r>
              <a:rPr lang="en-US" dirty="0"/>
              <a:t>power law </a:t>
            </a:r>
            <a:endParaRPr lang="en-US" dirty="0" smtClean="0"/>
          </a:p>
        </p:txBody>
      </p:sp>
      <p:sp>
        <p:nvSpPr>
          <p:cNvPr id="4" name="Content Placeholder 2"/>
          <p:cNvSpPr txBox="1">
            <a:spLocks/>
          </p:cNvSpPr>
          <p:nvPr/>
        </p:nvSpPr>
        <p:spPr>
          <a:xfrm>
            <a:off x="6035965" y="1412875"/>
            <a:ext cx="5355935" cy="446087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smtClean="0">
                <a:solidFill>
                  <a:srgbClr val="000000"/>
                </a:solidFill>
              </a:rPr>
              <a:t>Dynamic graphs</a:t>
            </a:r>
          </a:p>
          <a:p>
            <a:pPr lvl="1"/>
            <a:r>
              <a:rPr lang="en-US" dirty="0" smtClean="0">
                <a:solidFill>
                  <a:srgbClr val="000000"/>
                </a:solidFill>
              </a:rPr>
              <a:t>Shrinking diameter</a:t>
            </a:r>
            <a:endParaRPr lang="en-US" b="1" dirty="0" smtClean="0">
              <a:solidFill>
                <a:srgbClr val="000000"/>
              </a:solidFill>
            </a:endParaRPr>
          </a:p>
          <a:p>
            <a:pPr lvl="1"/>
            <a:r>
              <a:rPr lang="en-US" dirty="0" smtClean="0">
                <a:solidFill>
                  <a:srgbClr val="000000"/>
                </a:solidFill>
              </a:rPr>
              <a:t>Densification power law </a:t>
            </a:r>
          </a:p>
          <a:p>
            <a:pPr lvl="1"/>
            <a:r>
              <a:rPr lang="en-US" dirty="0" smtClean="0">
                <a:solidFill>
                  <a:srgbClr val="000000"/>
                </a:solidFill>
              </a:rPr>
              <a:t>Jelling point </a:t>
            </a:r>
          </a:p>
          <a:p>
            <a:pPr lvl="1"/>
            <a:r>
              <a:rPr lang="en-US" dirty="0" smtClean="0">
                <a:solidFill>
                  <a:srgbClr val="000000"/>
                </a:solidFill>
              </a:rPr>
              <a:t>Oscillating size of NLCC (non-largest connected components) </a:t>
            </a:r>
          </a:p>
          <a:p>
            <a:pPr lvl="1"/>
            <a:r>
              <a:rPr lang="en-US" dirty="0" smtClean="0">
                <a:solidFill>
                  <a:srgbClr val="000000"/>
                </a:solidFill>
              </a:rPr>
              <a:t>Principal eigenvalue over time </a:t>
            </a:r>
          </a:p>
        </p:txBody>
      </p:sp>
      <p:sp>
        <p:nvSpPr>
          <p:cNvPr id="5" name="TextBox 4"/>
          <p:cNvSpPr txBox="1"/>
          <p:nvPr/>
        </p:nvSpPr>
        <p:spPr>
          <a:xfrm>
            <a:off x="636733" y="5832475"/>
            <a:ext cx="10725150" cy="369332"/>
          </a:xfrm>
          <a:prstGeom prst="rect">
            <a:avLst/>
          </a:prstGeom>
          <a:solidFill>
            <a:srgbClr val="92D050"/>
          </a:solidFill>
        </p:spPr>
        <p:txBody>
          <a:bodyPr wrap="square" rtlCol="0">
            <a:spAutoFit/>
          </a:bodyPr>
          <a:lstStyle/>
          <a:p>
            <a:r>
              <a:rPr lang="en-US" sz="1800" dirty="0" smtClean="0">
                <a:solidFill>
                  <a:srgbClr val="000000"/>
                </a:solidFill>
              </a:rPr>
              <a:t>Based on D</a:t>
            </a:r>
            <a:r>
              <a:rPr lang="en-US" sz="1800" dirty="0">
                <a:solidFill>
                  <a:srgbClr val="000000"/>
                </a:solidFill>
              </a:rPr>
              <a:t>. </a:t>
            </a:r>
            <a:r>
              <a:rPr lang="en-US" sz="1800" dirty="0" err="1">
                <a:solidFill>
                  <a:srgbClr val="000000"/>
                </a:solidFill>
              </a:rPr>
              <a:t>Chakrabarti</a:t>
            </a:r>
            <a:r>
              <a:rPr lang="en-US" sz="1800" dirty="0">
                <a:solidFill>
                  <a:srgbClr val="000000"/>
                </a:solidFill>
              </a:rPr>
              <a:t> and C. </a:t>
            </a:r>
            <a:r>
              <a:rPr lang="en-US" sz="1800" dirty="0" err="1">
                <a:solidFill>
                  <a:srgbClr val="000000"/>
                </a:solidFill>
              </a:rPr>
              <a:t>Faloutsos</a:t>
            </a:r>
            <a:r>
              <a:rPr lang="en-US" sz="1800" dirty="0">
                <a:solidFill>
                  <a:srgbClr val="000000"/>
                </a:solidFill>
              </a:rPr>
              <a:t>, Graph Mining: Laws, Tools, and Case Studies, Morgan &amp; Claypool, 2012</a:t>
            </a:r>
            <a:endParaRPr lang="en" sz="1800" dirty="0">
              <a:solidFill>
                <a:srgbClr val="000000"/>
              </a:solidFill>
            </a:endParaRPr>
          </a:p>
        </p:txBody>
      </p:sp>
    </p:spTree>
    <p:extLst>
      <p:ext uri="{BB962C8B-B14F-4D97-AF65-F5344CB8AC3E}">
        <p14:creationId xmlns:p14="http://schemas.microsoft.com/office/powerpoint/2010/main" val="2155404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1" y="202973"/>
            <a:ext cx="12066258" cy="685800"/>
          </a:xfrm>
        </p:spPr>
        <p:txBody>
          <a:bodyPr>
            <a:normAutofit/>
          </a:bodyPr>
          <a:lstStyle/>
          <a:p>
            <a:r>
              <a:rPr lang="en-US" altLang="en-US" sz="4000" dirty="0" smtClean="0">
                <a:effectLst>
                  <a:outerShdw blurRad="38100" dist="38100" dir="2700000" algn="tl">
                    <a:srgbClr val="C0C0C0"/>
                  </a:outerShdw>
                </a:effectLst>
              </a:rPr>
              <a:t>Various Kinds of Networks and Their Average Degrees</a:t>
            </a:r>
            <a:endParaRPr lang="en-US" sz="4000" dirty="0"/>
          </a:p>
        </p:txBody>
      </p:sp>
      <p:sp>
        <p:nvSpPr>
          <p:cNvPr id="3" name="Text Placeholder 2"/>
          <p:cNvSpPr>
            <a:spLocks noGrp="1"/>
          </p:cNvSpPr>
          <p:nvPr>
            <p:ph type="body" sz="half" idx="1"/>
          </p:nvPr>
        </p:nvSpPr>
        <p:spPr>
          <a:xfrm>
            <a:off x="406399" y="1371600"/>
            <a:ext cx="3115399" cy="5105400"/>
          </a:xfrm>
        </p:spPr>
        <p:txBody>
          <a:bodyPr/>
          <a:lstStyle/>
          <a:p>
            <a:pPr>
              <a:lnSpc>
                <a:spcPct val="150000"/>
              </a:lnSpc>
            </a:pPr>
            <a:r>
              <a:rPr lang="en-US" dirty="0" smtClean="0"/>
              <a:t>Undirected</a:t>
            </a:r>
          </a:p>
          <a:p>
            <a:pPr>
              <a:lnSpc>
                <a:spcPct val="150000"/>
              </a:lnSpc>
            </a:pPr>
            <a:r>
              <a:rPr lang="en-US" dirty="0" smtClean="0"/>
              <a:t>Self-loops</a:t>
            </a:r>
          </a:p>
          <a:p>
            <a:pPr>
              <a:lnSpc>
                <a:spcPct val="150000"/>
              </a:lnSpc>
            </a:pPr>
            <a:r>
              <a:rPr lang="en-US" dirty="0" smtClean="0"/>
              <a:t>Multi-graph</a:t>
            </a:r>
          </a:p>
          <a:p>
            <a:pPr>
              <a:lnSpc>
                <a:spcPct val="150000"/>
              </a:lnSpc>
            </a:pPr>
            <a:r>
              <a:rPr lang="en-US" dirty="0" smtClean="0"/>
              <a:t>Directed</a:t>
            </a:r>
          </a:p>
          <a:p>
            <a:pPr>
              <a:lnSpc>
                <a:spcPct val="150000"/>
              </a:lnSpc>
            </a:pPr>
            <a:r>
              <a:rPr lang="en-US" dirty="0" smtClean="0"/>
              <a:t>Weighted</a:t>
            </a:r>
          </a:p>
          <a:p>
            <a:pPr>
              <a:lnSpc>
                <a:spcPct val="150000"/>
              </a:lnSpc>
            </a:pPr>
            <a:r>
              <a:rPr lang="en-US" dirty="0" smtClean="0"/>
              <a:t>Complete graph</a:t>
            </a:r>
            <a:endParaRPr lang="en-US" dirty="0"/>
          </a:p>
        </p:txBody>
      </p:sp>
      <p:pic>
        <p:nvPicPr>
          <p:cNvPr id="6" name="Picture 5" descr="graphology."/>
          <p:cNvPicPr/>
          <p:nvPr/>
        </p:nvPicPr>
        <p:blipFill>
          <a:blip r:link="rId2">
            <a:extLst>
              <a:ext uri="{28A0092B-C50C-407E-A947-70E740481C1C}">
                <a14:useLocalDpi xmlns:a14="http://schemas.microsoft.com/office/drawing/2010/main" val="0"/>
              </a:ext>
            </a:extLst>
          </a:blip>
          <a:srcRect/>
          <a:stretch>
            <a:fillRect/>
          </a:stretch>
        </p:blipFill>
        <p:spPr bwMode="auto">
          <a:xfrm>
            <a:off x="3194866" y="895350"/>
            <a:ext cx="8572500" cy="5962650"/>
          </a:xfrm>
          <a:prstGeom prst="rect">
            <a:avLst/>
          </a:prstGeom>
          <a:noFill/>
          <a:ln>
            <a:noFill/>
          </a:ln>
        </p:spPr>
      </p:pic>
      <p:sp>
        <p:nvSpPr>
          <p:cNvPr id="7" name="TextBox 6"/>
          <p:cNvSpPr txBox="1"/>
          <p:nvPr/>
        </p:nvSpPr>
        <p:spPr>
          <a:xfrm>
            <a:off x="1392220" y="6083752"/>
            <a:ext cx="2526924" cy="677108"/>
          </a:xfrm>
          <a:prstGeom prst="rect">
            <a:avLst/>
          </a:prstGeom>
          <a:solidFill>
            <a:srgbClr val="FFFF00"/>
          </a:solidFill>
        </p:spPr>
        <p:txBody>
          <a:bodyPr wrap="square" rtlCol="0">
            <a:spAutoFit/>
          </a:bodyPr>
          <a:lstStyle/>
          <a:p>
            <a:r>
              <a:rPr lang="en-US" dirty="0" smtClean="0"/>
              <a:t>Slides from L. </a:t>
            </a:r>
            <a:r>
              <a:rPr lang="en-US" dirty="0" err="1" smtClean="0"/>
              <a:t>Barabasi</a:t>
            </a:r>
            <a:r>
              <a:rPr lang="en-US" dirty="0" smtClean="0"/>
              <a:t>, Network Science, 2016</a:t>
            </a:r>
            <a:endParaRPr lang="en-US" dirty="0"/>
          </a:p>
        </p:txBody>
      </p:sp>
      <p:sp>
        <p:nvSpPr>
          <p:cNvPr id="8" name="TextBox 7"/>
          <p:cNvSpPr txBox="1"/>
          <p:nvPr/>
        </p:nvSpPr>
        <p:spPr>
          <a:xfrm>
            <a:off x="596017" y="5163176"/>
            <a:ext cx="2736161" cy="830997"/>
          </a:xfrm>
          <a:prstGeom prst="rect">
            <a:avLst/>
          </a:prstGeom>
          <a:solidFill>
            <a:srgbClr val="F0CDBC"/>
          </a:solidFill>
        </p:spPr>
        <p:txBody>
          <a:bodyPr wrap="square" rtlCol="0">
            <a:spAutoFit/>
          </a:bodyPr>
          <a:lstStyle/>
          <a:p>
            <a:r>
              <a:rPr lang="en-US" sz="2400" i="1" dirty="0" smtClean="0"/>
              <a:t>L</a:t>
            </a:r>
            <a:r>
              <a:rPr lang="en-US" sz="2400" dirty="0" smtClean="0"/>
              <a:t>: </a:t>
            </a:r>
            <a:r>
              <a:rPr lang="en-US" sz="2400" dirty="0" err="1" smtClean="0"/>
              <a:t>toal</a:t>
            </a:r>
            <a:r>
              <a:rPr lang="en-US" sz="2400" dirty="0" smtClean="0"/>
              <a:t> # of links</a:t>
            </a:r>
          </a:p>
          <a:p>
            <a:r>
              <a:rPr lang="en-US" sz="2400" dirty="0" smtClean="0"/>
              <a:t>&lt;</a:t>
            </a:r>
            <a:r>
              <a:rPr lang="en-US" sz="2400" i="1" dirty="0" smtClean="0"/>
              <a:t>k</a:t>
            </a:r>
            <a:r>
              <a:rPr lang="en-US" sz="2400" dirty="0" smtClean="0"/>
              <a:t>&gt;: average degree</a:t>
            </a:r>
            <a:endParaRPr lang="en-US" sz="2400" dirty="0"/>
          </a:p>
        </p:txBody>
      </p:sp>
    </p:spTree>
    <p:extLst>
      <p:ext uri="{BB962C8B-B14F-4D97-AF65-F5344CB8AC3E}">
        <p14:creationId xmlns:p14="http://schemas.microsoft.com/office/powerpoint/2010/main" val="3316939810"/>
      </p:ext>
    </p:extLst>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in Weighted Networks</a:t>
            </a:r>
            <a:endParaRPr lang="en-US" dirty="0"/>
          </a:p>
        </p:txBody>
      </p:sp>
      <p:sp>
        <p:nvSpPr>
          <p:cNvPr id="3" name="Content Placeholder 2"/>
          <p:cNvSpPr>
            <a:spLocks noGrp="1"/>
          </p:cNvSpPr>
          <p:nvPr>
            <p:ph idx="1"/>
          </p:nvPr>
        </p:nvSpPr>
        <p:spPr>
          <a:xfrm>
            <a:off x="556205" y="1305957"/>
            <a:ext cx="10959520" cy="4237593"/>
          </a:xfrm>
        </p:spPr>
        <p:txBody>
          <a:bodyPr/>
          <a:lstStyle/>
          <a:p>
            <a:r>
              <a:rPr lang="en-US" dirty="0" smtClean="0"/>
              <a:t>Weighted </a:t>
            </a:r>
            <a:r>
              <a:rPr lang="en-US" dirty="0"/>
              <a:t>Static Graphs </a:t>
            </a:r>
            <a:endParaRPr lang="en-US" dirty="0" smtClean="0"/>
          </a:p>
          <a:p>
            <a:pPr lvl="1"/>
            <a:r>
              <a:rPr lang="en-US" dirty="0" err="1" smtClean="0"/>
              <a:t>Superlinear</a:t>
            </a:r>
            <a:r>
              <a:rPr lang="en-US" dirty="0" smtClean="0"/>
              <a:t> </a:t>
            </a:r>
            <a:r>
              <a:rPr lang="en-US" dirty="0"/>
              <a:t>weight-degree relationship (’snapshot power law</a:t>
            </a:r>
            <a:r>
              <a:rPr lang="en-US" dirty="0" smtClean="0"/>
              <a:t>’)</a:t>
            </a:r>
          </a:p>
          <a:p>
            <a:pPr marL="200025" lvl="1" indent="0">
              <a:buNone/>
            </a:pPr>
            <a:r>
              <a:rPr lang="en-US" dirty="0" smtClean="0"/>
              <a:t>  </a:t>
            </a:r>
            <a:endParaRPr lang="en-US" dirty="0"/>
          </a:p>
          <a:p>
            <a:r>
              <a:rPr lang="en-US" dirty="0" smtClean="0"/>
              <a:t>Weighted </a:t>
            </a:r>
            <a:r>
              <a:rPr lang="en-US" dirty="0"/>
              <a:t>Dynamic Graphs </a:t>
            </a:r>
            <a:r>
              <a:rPr lang="en-US" dirty="0" smtClean="0"/>
              <a:t> </a:t>
            </a:r>
            <a:endParaRPr lang="en-US" dirty="0"/>
          </a:p>
          <a:p>
            <a:pPr lvl="1"/>
            <a:r>
              <a:rPr lang="en-US" dirty="0" smtClean="0"/>
              <a:t>WPL </a:t>
            </a:r>
            <a:r>
              <a:rPr lang="en-US" dirty="0"/>
              <a:t>–Weight Power Law. Super-linear relationships, over time between </a:t>
            </a:r>
            <a:r>
              <a:rPr lang="en-US" dirty="0" smtClean="0"/>
              <a:t>total graph </a:t>
            </a:r>
            <a:r>
              <a:rPr lang="en-US" dirty="0"/>
              <a:t>weight </a:t>
            </a:r>
            <a:r>
              <a:rPr lang="en-US" i="1" dirty="0"/>
              <a:t>W(t)</a:t>
            </a:r>
            <a:r>
              <a:rPr lang="en-US" dirty="0"/>
              <a:t>, total edge count </a:t>
            </a:r>
            <a:r>
              <a:rPr lang="en-US" i="1" dirty="0"/>
              <a:t>E(t) </a:t>
            </a:r>
            <a:r>
              <a:rPr lang="en-US" dirty="0"/>
              <a:t>etc. </a:t>
            </a:r>
            <a:r>
              <a:rPr lang="en-US" dirty="0" smtClean="0"/>
              <a:t> </a:t>
            </a:r>
            <a:endParaRPr lang="en-US" dirty="0"/>
          </a:p>
          <a:p>
            <a:pPr lvl="1"/>
            <a:r>
              <a:rPr lang="en-US" dirty="0" smtClean="0"/>
              <a:t>WLPL </a:t>
            </a:r>
            <a:r>
              <a:rPr lang="en-US" dirty="0"/>
              <a:t>– principal eigenvalue of weighted graph follows a power law over </a:t>
            </a:r>
            <a:r>
              <a:rPr lang="en-US" dirty="0" smtClean="0"/>
              <a:t>time, with </a:t>
            </a:r>
            <a:r>
              <a:rPr lang="en-US" dirty="0"/>
              <a:t>respect to edge count </a:t>
            </a:r>
            <a:r>
              <a:rPr lang="en-US" dirty="0" smtClean="0"/>
              <a:t> </a:t>
            </a:r>
            <a:endParaRPr lang="en-US" dirty="0"/>
          </a:p>
        </p:txBody>
      </p:sp>
      <p:sp>
        <p:nvSpPr>
          <p:cNvPr id="4" name="TextBox 3"/>
          <p:cNvSpPr txBox="1"/>
          <p:nvPr/>
        </p:nvSpPr>
        <p:spPr>
          <a:xfrm>
            <a:off x="636733" y="5832475"/>
            <a:ext cx="10725150" cy="369332"/>
          </a:xfrm>
          <a:prstGeom prst="rect">
            <a:avLst/>
          </a:prstGeom>
          <a:solidFill>
            <a:srgbClr val="92D050"/>
          </a:solidFill>
        </p:spPr>
        <p:txBody>
          <a:bodyPr wrap="square" rtlCol="0">
            <a:spAutoFit/>
          </a:bodyPr>
          <a:lstStyle/>
          <a:p>
            <a:r>
              <a:rPr lang="en-US" sz="1800" dirty="0" smtClean="0">
                <a:solidFill>
                  <a:srgbClr val="000000"/>
                </a:solidFill>
              </a:rPr>
              <a:t>Based on D</a:t>
            </a:r>
            <a:r>
              <a:rPr lang="en-US" sz="1800" dirty="0">
                <a:solidFill>
                  <a:srgbClr val="000000"/>
                </a:solidFill>
              </a:rPr>
              <a:t>. </a:t>
            </a:r>
            <a:r>
              <a:rPr lang="en-US" sz="1800" dirty="0" err="1">
                <a:solidFill>
                  <a:srgbClr val="000000"/>
                </a:solidFill>
              </a:rPr>
              <a:t>Chakrabarti</a:t>
            </a:r>
            <a:r>
              <a:rPr lang="en-US" sz="1800" dirty="0">
                <a:solidFill>
                  <a:srgbClr val="000000"/>
                </a:solidFill>
              </a:rPr>
              <a:t> and C. </a:t>
            </a:r>
            <a:r>
              <a:rPr lang="en-US" sz="1800" dirty="0" err="1">
                <a:solidFill>
                  <a:srgbClr val="000000"/>
                </a:solidFill>
              </a:rPr>
              <a:t>Faloutsos</a:t>
            </a:r>
            <a:r>
              <a:rPr lang="en-US" sz="1800" dirty="0">
                <a:solidFill>
                  <a:srgbClr val="000000"/>
                </a:solidFill>
              </a:rPr>
              <a:t>, Graph Mining: Laws, Tools, and Case Studies, Morgan &amp; Claypool, 2012</a:t>
            </a:r>
            <a:endParaRPr lang="en" sz="1800" dirty="0">
              <a:solidFill>
                <a:srgbClr val="000000"/>
              </a:solidFill>
            </a:endParaRPr>
          </a:p>
        </p:txBody>
      </p:sp>
    </p:spTree>
    <p:extLst>
      <p:ext uri="{BB962C8B-B14F-4D97-AF65-F5344CB8AC3E}">
        <p14:creationId xmlns:p14="http://schemas.microsoft.com/office/powerpoint/2010/main" val="29371651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Network Evolution </a:t>
            </a:r>
            <a:endParaRPr lang="en-US" dirty="0"/>
          </a:p>
        </p:txBody>
      </p:sp>
      <p:sp>
        <p:nvSpPr>
          <p:cNvPr id="3" name="Content Placeholder 2"/>
          <p:cNvSpPr>
            <a:spLocks noGrp="1"/>
          </p:cNvSpPr>
          <p:nvPr>
            <p:ph idx="1"/>
          </p:nvPr>
        </p:nvSpPr>
        <p:spPr>
          <a:xfrm>
            <a:off x="556205" y="1090180"/>
            <a:ext cx="11164742" cy="5085966"/>
          </a:xfrm>
        </p:spPr>
        <p:txBody>
          <a:bodyPr/>
          <a:lstStyle/>
          <a:p>
            <a:r>
              <a:rPr lang="en-US" sz="2400" dirty="0" smtClean="0"/>
              <a:t>Densification power law</a:t>
            </a:r>
          </a:p>
          <a:p>
            <a:pPr lvl="1"/>
            <a:r>
              <a:rPr lang="en-US" sz="2400" dirty="0" smtClean="0"/>
              <a:t>The # of </a:t>
            </a:r>
            <a:r>
              <a:rPr lang="en-US" sz="2400" dirty="0"/>
              <a:t>edges grows super-linearly </a:t>
            </a:r>
            <a:r>
              <a:rPr lang="en-US" sz="2400" dirty="0" smtClean="0"/>
              <a:t>(i.e., more than linearly) to # </a:t>
            </a:r>
            <a:r>
              <a:rPr lang="en-US" sz="2400" dirty="0"/>
              <a:t>of nodes, </a:t>
            </a:r>
            <a:r>
              <a:rPr lang="en-US" sz="2400" dirty="0" smtClean="0"/>
              <a:t>following a </a:t>
            </a:r>
            <a:r>
              <a:rPr lang="en-US" sz="2400" dirty="0"/>
              <a:t>power law, with a positive </a:t>
            </a:r>
            <a:r>
              <a:rPr lang="en-US" sz="2400" i="1" dirty="0" smtClean="0"/>
              <a:t>densification exponent</a:t>
            </a:r>
          </a:p>
          <a:p>
            <a:pPr marL="200025" lvl="1" indent="0">
              <a:buNone/>
            </a:pPr>
            <a:endParaRPr lang="en-US" sz="2400" dirty="0"/>
          </a:p>
          <a:p>
            <a:r>
              <a:rPr lang="en-US" sz="2400" dirty="0" smtClean="0"/>
              <a:t>Shrinking diameter: The diameter of the graph </a:t>
            </a:r>
            <a:r>
              <a:rPr lang="en-US" sz="2400" i="1" dirty="0" smtClean="0"/>
              <a:t>shrinks </a:t>
            </a:r>
            <a:r>
              <a:rPr lang="en-US" sz="2400" dirty="0" smtClean="0"/>
              <a:t>as </a:t>
            </a:r>
            <a:r>
              <a:rPr lang="en-US" sz="2400" dirty="0"/>
              <a:t>a graph grows over </a:t>
            </a:r>
            <a:r>
              <a:rPr lang="en-US" sz="2400" dirty="0" smtClean="0"/>
              <a:t>time</a:t>
            </a:r>
          </a:p>
          <a:p>
            <a:r>
              <a:rPr lang="en-US" sz="2400" dirty="0" smtClean="0"/>
              <a:t>The Forest-Fire model:  A preferential-attachment model that matches </a:t>
            </a:r>
            <a:r>
              <a:rPr lang="en-US" sz="2400" dirty="0"/>
              <a:t>the </a:t>
            </a:r>
            <a:r>
              <a:rPr lang="en-US" sz="2400" dirty="0" smtClean="0"/>
              <a:t>densification </a:t>
            </a:r>
            <a:r>
              <a:rPr lang="en-US" sz="2400" dirty="0"/>
              <a:t>power </a:t>
            </a:r>
            <a:r>
              <a:rPr lang="en-US" sz="2400" dirty="0" smtClean="0"/>
              <a:t>law and the shrinking diameter patterns of graph evolution</a:t>
            </a:r>
          </a:p>
          <a:p>
            <a:pPr lvl="1"/>
            <a:r>
              <a:rPr lang="en-US" sz="2400" dirty="0" smtClean="0"/>
              <a:t>The graph grows one node at a time.  The new node </a:t>
            </a:r>
            <a:r>
              <a:rPr lang="en-US" sz="2400" i="1" dirty="0" smtClean="0"/>
              <a:t>v</a:t>
            </a:r>
            <a:r>
              <a:rPr lang="en-US" sz="2400" dirty="0" smtClean="0"/>
              <a:t> adds links to the existing node according to a “forest fire” process</a:t>
            </a:r>
          </a:p>
          <a:p>
            <a:pPr lvl="2"/>
            <a:r>
              <a:rPr lang="en-US" sz="2400" dirty="0" smtClean="0"/>
              <a:t>Pick an ambassador node </a:t>
            </a:r>
            <a:r>
              <a:rPr lang="en-US" sz="2400" i="1" dirty="0" smtClean="0"/>
              <a:t>w</a:t>
            </a:r>
            <a:r>
              <a:rPr lang="en-US" sz="2400" dirty="0" smtClean="0"/>
              <a:t> uniformly at random and the links to </a:t>
            </a:r>
            <a:r>
              <a:rPr lang="en-US" sz="2400" i="1" dirty="0" smtClean="0"/>
              <a:t>w</a:t>
            </a:r>
          </a:p>
          <a:p>
            <a:pPr lvl="2"/>
            <a:r>
              <a:rPr lang="en-US" sz="2400" dirty="0" smtClean="0"/>
              <a:t>Select some of ambassador’s edges, and follow these edges and repeat</a:t>
            </a:r>
          </a:p>
          <a:p>
            <a:pPr lvl="3"/>
            <a:r>
              <a:rPr lang="en-US" sz="2400" dirty="0" smtClean="0"/>
              <a:t>Similar to capture a “forest fire” at </a:t>
            </a:r>
            <a:r>
              <a:rPr lang="en-US" sz="2400" i="1" dirty="0" smtClean="0"/>
              <a:t>w</a:t>
            </a:r>
            <a:r>
              <a:rPr lang="en-US" sz="2400" dirty="0" smtClean="0"/>
              <a:t> and spread to other nodes</a:t>
            </a:r>
          </a:p>
          <a:p>
            <a:endParaRPr lang="en-US" sz="2400" dirty="0"/>
          </a:p>
          <a:p>
            <a:endParaRPr lang="en-US" sz="2400" dirty="0"/>
          </a:p>
        </p:txBody>
      </p:sp>
      <p:sp>
        <p:nvSpPr>
          <p:cNvPr id="4" name="TextBox 3"/>
          <p:cNvSpPr txBox="1"/>
          <p:nvPr/>
        </p:nvSpPr>
        <p:spPr>
          <a:xfrm>
            <a:off x="290251" y="6210800"/>
            <a:ext cx="11638624" cy="338554"/>
          </a:xfrm>
          <a:prstGeom prst="rect">
            <a:avLst/>
          </a:prstGeom>
          <a:solidFill>
            <a:srgbClr val="92D050"/>
          </a:solidFill>
        </p:spPr>
        <p:txBody>
          <a:bodyPr wrap="square" rtlCol="0">
            <a:spAutoFit/>
          </a:bodyPr>
          <a:lstStyle/>
          <a:p>
            <a:pPr marL="285750" indent="-285750">
              <a:buFont typeface="Arial" panose="020B0604020202020204" pitchFamily="34" charset="0"/>
              <a:buChar char="•"/>
            </a:pPr>
            <a:r>
              <a:rPr lang="en-US" sz="1600" dirty="0" smtClean="0"/>
              <a:t>J. </a:t>
            </a:r>
            <a:r>
              <a:rPr lang="en-US" sz="1600" dirty="0" err="1"/>
              <a:t>Leskovec</a:t>
            </a:r>
            <a:r>
              <a:rPr lang="en-US" sz="1600" dirty="0"/>
              <a:t>, </a:t>
            </a:r>
            <a:r>
              <a:rPr lang="en-US" sz="1600" dirty="0" smtClean="0"/>
              <a:t>J. </a:t>
            </a:r>
            <a:r>
              <a:rPr lang="en-US" sz="1600" dirty="0"/>
              <a:t>Kleinberg, and </a:t>
            </a:r>
            <a:r>
              <a:rPr lang="en-US" sz="1600" dirty="0" smtClean="0"/>
              <a:t>C. </a:t>
            </a:r>
            <a:r>
              <a:rPr lang="en-US" sz="1600" dirty="0" err="1"/>
              <a:t>Faloutsos</a:t>
            </a:r>
            <a:r>
              <a:rPr lang="en-US" sz="1600" dirty="0"/>
              <a:t>. </a:t>
            </a:r>
            <a:r>
              <a:rPr lang="en-US" sz="1600" dirty="0" smtClean="0"/>
              <a:t>“Graphs </a:t>
            </a:r>
            <a:r>
              <a:rPr lang="en-US" sz="1600" dirty="0"/>
              <a:t>over time: Densification </a:t>
            </a:r>
            <a:r>
              <a:rPr lang="en-US" sz="1600" dirty="0" smtClean="0"/>
              <a:t>laws, shrinking </a:t>
            </a:r>
            <a:r>
              <a:rPr lang="en-US" sz="1600" dirty="0"/>
              <a:t>diameters and possible explanations. </a:t>
            </a:r>
            <a:r>
              <a:rPr lang="en-US" sz="1600" dirty="0" smtClean="0"/>
              <a:t>KDD’05</a:t>
            </a:r>
            <a:endParaRPr lang="en" sz="1600" dirty="0">
              <a:solidFill>
                <a:srgbClr val="000000"/>
              </a:solidFill>
            </a:endParaRPr>
          </a:p>
        </p:txBody>
      </p:sp>
      <p:pic>
        <p:nvPicPr>
          <p:cNvPr id="5" name="Picture 4"/>
          <p:cNvPicPr>
            <a:picLocks noChangeAspect="1"/>
          </p:cNvPicPr>
          <p:nvPr/>
        </p:nvPicPr>
        <p:blipFill>
          <a:blip r:embed="rId3"/>
          <a:stretch>
            <a:fillRect/>
          </a:stretch>
        </p:blipFill>
        <p:spPr>
          <a:xfrm>
            <a:off x="2205942" y="2399170"/>
            <a:ext cx="1718772" cy="358758"/>
          </a:xfrm>
          <a:prstGeom prst="rect">
            <a:avLst/>
          </a:prstGeom>
        </p:spPr>
      </p:pic>
      <p:sp>
        <p:nvSpPr>
          <p:cNvPr id="6" name="TextBox 5"/>
          <p:cNvSpPr txBox="1"/>
          <p:nvPr/>
        </p:nvSpPr>
        <p:spPr>
          <a:xfrm>
            <a:off x="4199136" y="2347662"/>
            <a:ext cx="5681710" cy="461665"/>
          </a:xfrm>
          <a:prstGeom prst="rect">
            <a:avLst/>
          </a:prstGeom>
          <a:noFill/>
        </p:spPr>
        <p:txBody>
          <a:bodyPr wrap="square" rtlCol="0">
            <a:spAutoFit/>
          </a:bodyPr>
          <a:lstStyle/>
          <a:p>
            <a:r>
              <a:rPr lang="en-US" sz="2400" dirty="0" smtClean="0"/>
              <a:t>where </a:t>
            </a:r>
            <a:r>
              <a:rPr lang="el-GR" sz="2400" dirty="0" smtClean="0"/>
              <a:t>β</a:t>
            </a:r>
            <a:r>
              <a:rPr lang="en-US" sz="2400" dirty="0" smtClean="0"/>
              <a:t> = 1.03~1.07 in many real graphs</a:t>
            </a:r>
            <a:endParaRPr lang="en-US" sz="2400" dirty="0"/>
          </a:p>
        </p:txBody>
      </p:sp>
    </p:spTree>
    <p:extLst>
      <p:ext uri="{BB962C8B-B14F-4D97-AF65-F5344CB8AC3E}">
        <p14:creationId xmlns:p14="http://schemas.microsoft.com/office/powerpoint/2010/main" val="5125248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Han\Pictures\2011\2011_09_Athens\2011_09_05\IMG_2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075"/>
            <a:ext cx="121920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58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en-US" dirty="0">
                <a:effectLst>
                  <a:outerShdw blurRad="38100" dist="38100" dir="2700000" algn="tl">
                    <a:srgbClr val="C0C0C0"/>
                  </a:outerShdw>
                </a:effectLst>
              </a:rPr>
              <a:t>Introduction to </a:t>
            </a:r>
            <a:r>
              <a:rPr lang="en-US" altLang="ko-KR" dirty="0">
                <a:effectLst>
                  <a:outerShdw blurRad="38100" dist="38100" dir="2700000" algn="tl">
                    <a:srgbClr val="C0C0C0"/>
                  </a:outerShdw>
                </a:effectLst>
                <a:ea typeface="Gulim" pitchFamily="34" charset="-127"/>
              </a:rPr>
              <a:t>Networks</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sz="4000" dirty="0">
                <a:latin typeface="Calibri" panose="020F0502020204030204" pitchFamily="34" charset="0"/>
                <a:ea typeface="SimSun" panose="02010600030101010101" pitchFamily="2" charset="-122"/>
              </a:rPr>
              <a:t>Basic Measures of Networks </a:t>
            </a:r>
          </a:p>
          <a:p>
            <a:pPr>
              <a:lnSpc>
                <a:spcPct val="150000"/>
              </a:lnSpc>
            </a:pPr>
            <a:r>
              <a:rPr lang="en-US" altLang="ko-KR" sz="4000" dirty="0">
                <a:latin typeface="Calibri" panose="020F0502020204030204" pitchFamily="34" charset="0"/>
                <a:ea typeface="SimSun" panose="02010600030101010101" pitchFamily="2" charset="-122"/>
              </a:rPr>
              <a:t>Centrality Analysis in Networks</a:t>
            </a:r>
          </a:p>
          <a:p>
            <a:pPr>
              <a:lnSpc>
                <a:spcPct val="150000"/>
              </a:lnSpc>
            </a:pPr>
            <a:r>
              <a:rPr lang="en-US" altLang="ko-KR" sz="4000" dirty="0">
                <a:latin typeface="Calibri" panose="020F0502020204030204" pitchFamily="34" charset="0"/>
                <a:ea typeface="SimSun" panose="02010600030101010101" pitchFamily="2" charset="-122"/>
              </a:rPr>
              <a:t>Modeling of Network Formation</a:t>
            </a:r>
          </a:p>
          <a:p>
            <a:pPr>
              <a:lnSpc>
                <a:spcPct val="150000"/>
              </a:lnSpc>
            </a:pPr>
            <a:r>
              <a:rPr lang="en-US" altLang="ko-KR" sz="4000" dirty="0">
                <a:latin typeface="Calibri" panose="020F0502020204030204" pitchFamily="34" charset="0"/>
                <a:ea typeface="SimSun" panose="02010600030101010101" pitchFamily="2" charset="-122"/>
              </a:rPr>
              <a:t>Primitives of Social Networks</a:t>
            </a:r>
          </a:p>
          <a:p>
            <a:pPr>
              <a:lnSpc>
                <a:spcPct val="150000"/>
              </a:lnSpc>
            </a:pPr>
            <a:r>
              <a:rPr lang="en-US" altLang="zh-CN" sz="4000" dirty="0">
                <a:latin typeface="Calibri" panose="020F0502020204030204" pitchFamily="34" charset="0"/>
                <a:ea typeface="SimSun" panose="02010600030101010101" pitchFamily="2" charset="-122"/>
              </a:rPr>
              <a:t>Summary</a:t>
            </a:r>
          </a:p>
        </p:txBody>
      </p:sp>
      <p:sp>
        <p:nvSpPr>
          <p:cNvPr id="4" name="AutoShape 8"/>
          <p:cNvSpPr>
            <a:spLocks noChangeArrowheads="1"/>
          </p:cNvSpPr>
          <p:nvPr/>
        </p:nvSpPr>
        <p:spPr bwMode="auto">
          <a:xfrm rot="9129169">
            <a:off x="7903934" y="4401447"/>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43177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Social Networks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r>
              <a:rPr lang="en-US" altLang="en-US" dirty="0" smtClean="0">
                <a:latin typeface="Calibri" panose="020F0502020204030204" pitchFamily="34" charset="0"/>
              </a:rPr>
              <a:t>Social </a:t>
            </a:r>
            <a:r>
              <a:rPr lang="en-US" altLang="en-US" dirty="0">
                <a:latin typeface="Calibri" panose="020F0502020204030204" pitchFamily="34" charset="0"/>
              </a:rPr>
              <a:t>network:  A social structure made of nodes (individuals or organizations) that are related to each other by various interdependencies like friendship, kinship, like, ...</a:t>
            </a:r>
          </a:p>
          <a:p>
            <a:r>
              <a:rPr lang="en-US" altLang="en-US" dirty="0">
                <a:latin typeface="Calibri" panose="020F0502020204030204" pitchFamily="34" charset="0"/>
              </a:rPr>
              <a:t>Graphical representation</a:t>
            </a:r>
          </a:p>
          <a:p>
            <a:pPr lvl="1"/>
            <a:r>
              <a:rPr lang="en-US" altLang="en-US" dirty="0">
                <a:latin typeface="Calibri" panose="020F0502020204030204" pitchFamily="34" charset="0"/>
              </a:rPr>
              <a:t>Nodes = members</a:t>
            </a:r>
          </a:p>
          <a:p>
            <a:pPr lvl="1"/>
            <a:r>
              <a:rPr lang="en-US" altLang="en-US" dirty="0">
                <a:latin typeface="Calibri" panose="020F0502020204030204" pitchFamily="34" charset="0"/>
              </a:rPr>
              <a:t>Edges = relationships</a:t>
            </a:r>
          </a:p>
          <a:p>
            <a:r>
              <a:rPr lang="en-US" altLang="en-US" dirty="0">
                <a:latin typeface="Calibri" panose="020F0502020204030204" pitchFamily="34" charset="0"/>
              </a:rPr>
              <a:t>Examples of typical social networks on the Web</a:t>
            </a:r>
          </a:p>
          <a:p>
            <a:pPr lvl="1"/>
            <a:r>
              <a:rPr lang="en-US" altLang="en-US" dirty="0">
                <a:latin typeface="Calibri" panose="020F0502020204030204" pitchFamily="34" charset="0"/>
              </a:rPr>
              <a:t>Social bookmarking (Del.icio.us)</a:t>
            </a:r>
          </a:p>
          <a:p>
            <a:pPr lvl="1"/>
            <a:r>
              <a:rPr lang="en-US" altLang="en-US" dirty="0">
                <a:latin typeface="Calibri" panose="020F0502020204030204" pitchFamily="34" charset="0"/>
              </a:rPr>
              <a:t>Friendship networks (Facebook, Myspace, LinkedIn)</a:t>
            </a:r>
          </a:p>
          <a:p>
            <a:pPr lvl="1"/>
            <a:r>
              <a:rPr lang="en-US" altLang="en-US" dirty="0">
                <a:latin typeface="Calibri" panose="020F0502020204030204" pitchFamily="34" charset="0"/>
              </a:rPr>
              <a:t>Blogosphere </a:t>
            </a:r>
          </a:p>
          <a:p>
            <a:pPr lvl="1"/>
            <a:r>
              <a:rPr lang="en-US" altLang="en-US" dirty="0">
                <a:latin typeface="Calibri" panose="020F0502020204030204" pitchFamily="34" charset="0"/>
              </a:rPr>
              <a:t>Media Sharing (Flickr, </a:t>
            </a:r>
            <a:r>
              <a:rPr lang="en-US" altLang="en-US" dirty="0" err="1">
                <a:latin typeface="Calibri" panose="020F0502020204030204" pitchFamily="34" charset="0"/>
              </a:rPr>
              <a:t>Youtube</a:t>
            </a:r>
            <a:r>
              <a:rPr lang="en-US" altLang="en-US" dirty="0">
                <a:latin typeface="Calibri" panose="020F0502020204030204" pitchFamily="34" charset="0"/>
              </a:rPr>
              <a:t>)</a:t>
            </a:r>
          </a:p>
          <a:p>
            <a:pPr lvl="1"/>
            <a:r>
              <a:rPr lang="en-US" altLang="en-US" dirty="0">
                <a:latin typeface="Calibri" panose="020F0502020204030204" pitchFamily="34" charset="0"/>
              </a:rPr>
              <a:t>Folksonomies</a:t>
            </a:r>
          </a:p>
        </p:txBody>
      </p:sp>
    </p:spTree>
    <p:extLst>
      <p:ext uri="{BB962C8B-B14F-4D97-AF65-F5344CB8AC3E}">
        <p14:creationId xmlns:p14="http://schemas.microsoft.com/office/powerpoint/2010/main" val="165153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a:effectLst>
                  <a:outerShdw blurRad="38100" dist="38100" dir="2700000" algn="tl">
                    <a:srgbClr val="C0C0C0"/>
                  </a:outerShdw>
                </a:effectLst>
              </a:rPr>
              <a:t>Web 2.0 Examples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66989" y="1221205"/>
            <a:ext cx="10682035" cy="5722519"/>
          </a:xfrm>
        </p:spPr>
        <p:txBody>
          <a:bodyPr vert="horz" lIns="92075" tIns="46038" rIns="92075" bIns="46038" rtlCol="0">
            <a:noAutofit/>
          </a:bodyPr>
          <a:lstStyle/>
          <a:p>
            <a:pPr>
              <a:lnSpc>
                <a:spcPct val="80000"/>
              </a:lnSpc>
            </a:pPr>
            <a:r>
              <a:rPr lang="en-US" altLang="en-US" sz="2000" dirty="0">
                <a:latin typeface="Calibri" panose="020F0502020204030204" pitchFamily="34" charset="0"/>
              </a:rPr>
              <a:t>Blogs</a:t>
            </a:r>
          </a:p>
          <a:p>
            <a:pPr lvl="1">
              <a:lnSpc>
                <a:spcPct val="80000"/>
              </a:lnSpc>
            </a:pPr>
            <a:r>
              <a:rPr lang="en-US" altLang="en-US" sz="2000" dirty="0" err="1">
                <a:latin typeface="Calibri" panose="020F0502020204030204" pitchFamily="34" charset="0"/>
              </a:rPr>
              <a:t>Blogspot</a:t>
            </a:r>
            <a:endParaRPr lang="en-US" altLang="en-US" sz="2000" dirty="0">
              <a:latin typeface="Calibri" panose="020F0502020204030204" pitchFamily="34" charset="0"/>
            </a:endParaRPr>
          </a:p>
          <a:p>
            <a:pPr lvl="1">
              <a:lnSpc>
                <a:spcPct val="80000"/>
              </a:lnSpc>
            </a:pPr>
            <a:r>
              <a:rPr lang="en-US" altLang="en-US" sz="2000" dirty="0" err="1">
                <a:latin typeface="Calibri" panose="020F0502020204030204" pitchFamily="34" charset="0"/>
              </a:rPr>
              <a:t>Wordpress</a:t>
            </a:r>
            <a:endParaRPr lang="en-US" altLang="en-US" sz="2000" dirty="0">
              <a:latin typeface="Calibri" panose="020F0502020204030204" pitchFamily="34" charset="0"/>
            </a:endParaRPr>
          </a:p>
          <a:p>
            <a:pPr>
              <a:lnSpc>
                <a:spcPct val="80000"/>
              </a:lnSpc>
            </a:pPr>
            <a:r>
              <a:rPr lang="en-US" altLang="en-US" sz="2000" dirty="0">
                <a:latin typeface="Calibri" panose="020F0502020204030204" pitchFamily="34" charset="0"/>
              </a:rPr>
              <a:t>Wikis</a:t>
            </a:r>
          </a:p>
          <a:p>
            <a:pPr lvl="1">
              <a:lnSpc>
                <a:spcPct val="80000"/>
              </a:lnSpc>
            </a:pPr>
            <a:r>
              <a:rPr lang="en-US" altLang="en-US" sz="2000" dirty="0">
                <a:latin typeface="Calibri" panose="020F0502020204030204" pitchFamily="34" charset="0"/>
              </a:rPr>
              <a:t>Wikipedia</a:t>
            </a:r>
          </a:p>
          <a:p>
            <a:pPr>
              <a:lnSpc>
                <a:spcPct val="80000"/>
              </a:lnSpc>
            </a:pPr>
            <a:r>
              <a:rPr lang="en-US" altLang="en-US" sz="2000" dirty="0" smtClean="0">
                <a:latin typeface="Calibri" panose="020F0502020204030204" pitchFamily="34" charset="0"/>
              </a:rPr>
              <a:t>Social </a:t>
            </a:r>
            <a:r>
              <a:rPr lang="en-US" altLang="en-US" sz="2000" dirty="0">
                <a:latin typeface="Calibri" panose="020F0502020204030204" pitchFamily="34" charset="0"/>
              </a:rPr>
              <a:t>Networking Sites</a:t>
            </a:r>
          </a:p>
          <a:p>
            <a:pPr lvl="1">
              <a:lnSpc>
                <a:spcPct val="80000"/>
              </a:lnSpc>
            </a:pPr>
            <a:r>
              <a:rPr lang="en-US" altLang="en-US" sz="2000" dirty="0">
                <a:latin typeface="Calibri" panose="020F0502020204030204" pitchFamily="34" charset="0"/>
              </a:rPr>
              <a:t>Facebook</a:t>
            </a:r>
          </a:p>
          <a:p>
            <a:pPr lvl="1">
              <a:lnSpc>
                <a:spcPct val="80000"/>
              </a:lnSpc>
            </a:pPr>
            <a:r>
              <a:rPr lang="en-US" altLang="en-US" sz="2000" dirty="0" smtClean="0">
                <a:latin typeface="Calibri" panose="020F0502020204030204" pitchFamily="34" charset="0"/>
              </a:rPr>
              <a:t>Orkut</a:t>
            </a:r>
            <a:endParaRPr lang="en-US" altLang="en-US" sz="2000" dirty="0">
              <a:latin typeface="Calibri" panose="020F0502020204030204" pitchFamily="34" charset="0"/>
            </a:endParaRPr>
          </a:p>
          <a:p>
            <a:pPr>
              <a:lnSpc>
                <a:spcPct val="80000"/>
              </a:lnSpc>
            </a:pPr>
            <a:r>
              <a:rPr lang="en-US" altLang="en-US" sz="2000" dirty="0">
                <a:latin typeface="Calibri" panose="020F0502020204030204" pitchFamily="34" charset="0"/>
              </a:rPr>
              <a:t>Digital media sharing websites</a:t>
            </a:r>
          </a:p>
          <a:p>
            <a:pPr lvl="1">
              <a:lnSpc>
                <a:spcPct val="80000"/>
              </a:lnSpc>
            </a:pPr>
            <a:r>
              <a:rPr lang="en-US" altLang="en-US" sz="2000" dirty="0" err="1">
                <a:latin typeface="Calibri" panose="020F0502020204030204" pitchFamily="34" charset="0"/>
              </a:rPr>
              <a:t>Youtube</a:t>
            </a:r>
            <a:endParaRPr lang="en-US" altLang="en-US" sz="2000" dirty="0">
              <a:latin typeface="Calibri" panose="020F0502020204030204" pitchFamily="34" charset="0"/>
            </a:endParaRPr>
          </a:p>
          <a:p>
            <a:pPr lvl="1">
              <a:lnSpc>
                <a:spcPct val="80000"/>
              </a:lnSpc>
            </a:pPr>
            <a:r>
              <a:rPr lang="en-US" altLang="en-US" sz="2000" dirty="0">
                <a:latin typeface="Calibri" panose="020F0502020204030204" pitchFamily="34" charset="0"/>
              </a:rPr>
              <a:t>Flickr</a:t>
            </a:r>
          </a:p>
          <a:p>
            <a:pPr>
              <a:lnSpc>
                <a:spcPct val="80000"/>
              </a:lnSpc>
            </a:pPr>
            <a:r>
              <a:rPr lang="en-US" altLang="en-US" sz="2000" dirty="0">
                <a:latin typeface="Calibri" panose="020F0502020204030204" pitchFamily="34" charset="0"/>
              </a:rPr>
              <a:t>Social Tagging</a:t>
            </a:r>
          </a:p>
          <a:p>
            <a:pPr lvl="1">
              <a:lnSpc>
                <a:spcPct val="80000"/>
              </a:lnSpc>
            </a:pPr>
            <a:r>
              <a:rPr lang="en-US" altLang="en-US" sz="2000" dirty="0">
                <a:latin typeface="Calibri" panose="020F0502020204030204" pitchFamily="34" charset="0"/>
              </a:rPr>
              <a:t>Del.icio.us</a:t>
            </a:r>
          </a:p>
          <a:p>
            <a:pPr>
              <a:lnSpc>
                <a:spcPct val="80000"/>
              </a:lnSpc>
            </a:pPr>
            <a:r>
              <a:rPr lang="en-US" altLang="en-US" sz="2000" dirty="0">
                <a:latin typeface="Calibri" panose="020F0502020204030204" pitchFamily="34" charset="0"/>
              </a:rPr>
              <a:t>Others</a:t>
            </a:r>
          </a:p>
          <a:p>
            <a:pPr lvl="1">
              <a:lnSpc>
                <a:spcPct val="80000"/>
              </a:lnSpc>
            </a:pPr>
            <a:r>
              <a:rPr lang="en-US" altLang="en-US" sz="2000" dirty="0">
                <a:latin typeface="Calibri" panose="020F0502020204030204" pitchFamily="34" charset="0"/>
              </a:rPr>
              <a:t>Twitter</a:t>
            </a:r>
          </a:p>
          <a:p>
            <a:pPr lvl="1">
              <a:lnSpc>
                <a:spcPct val="80000"/>
              </a:lnSpc>
            </a:pPr>
            <a:r>
              <a:rPr lang="en-US" altLang="en-US" sz="2000" dirty="0">
                <a:latin typeface="Calibri" panose="020F0502020204030204" pitchFamily="34" charset="0"/>
              </a:rPr>
              <a:t>Yelp</a:t>
            </a:r>
            <a:endParaRPr lang="en-US" altLang="en-US" sz="2000" dirty="0">
              <a:solidFill>
                <a:srgbClr val="000000"/>
              </a:solidFill>
              <a:latin typeface="Calibri" panose="020F0502020204030204" pitchFamily="34"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1221205"/>
            <a:ext cx="51117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90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524001" y="153988"/>
            <a:ext cx="9144000" cy="6324600"/>
          </a:xfrm>
        </p:spPr>
      </p:pic>
      <p:sp>
        <p:nvSpPr>
          <p:cNvPr id="7" name="Text Box 3"/>
          <p:cNvSpPr txBox="1">
            <a:spLocks noChangeArrowheads="1"/>
          </p:cNvSpPr>
          <p:nvPr/>
        </p:nvSpPr>
        <p:spPr bwMode="auto">
          <a:xfrm>
            <a:off x="3124200" y="6491288"/>
            <a:ext cx="5867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50000"/>
              </a:spcBef>
              <a:spcAft>
                <a:spcPct val="0"/>
              </a:spcAft>
              <a:buClrTx/>
              <a:buSzTx/>
              <a:buNone/>
            </a:pPr>
            <a:r>
              <a:rPr lang="en-US" altLang="en-US" sz="1600" dirty="0">
                <a:solidFill>
                  <a:srgbClr val="000000"/>
                </a:solidFill>
              </a:rPr>
              <a:t>Adapted from H. Liu &amp; N. Agarwal, KDD’08 tutorial </a:t>
            </a:r>
          </a:p>
        </p:txBody>
      </p:sp>
    </p:spTree>
    <p:extLst>
      <p:ext uri="{BB962C8B-B14F-4D97-AF65-F5344CB8AC3E}">
        <p14:creationId xmlns:p14="http://schemas.microsoft.com/office/powerpoint/2010/main" val="3099647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fontAlgn="base">
              <a:spcAft>
                <a:spcPct val="0"/>
              </a:spcAft>
              <a:defRPr/>
            </a:pPr>
            <a:r>
              <a:rPr lang="en-US" altLang="ko-KR" sz="4000" dirty="0" smtClean="0">
                <a:effectLst>
                  <a:outerShdw blurRad="38100" dist="38100" dir="2700000" algn="tl">
                    <a:srgbClr val="C0C0C0"/>
                  </a:outerShdw>
                </a:effectLst>
                <a:ea typeface="Gulim" pitchFamily="34" charset="-127"/>
              </a:rPr>
              <a:t>Society: Social Networks</a:t>
            </a:r>
            <a:endParaRPr lang="en-US" altLang="ko-KR" sz="4000" dirty="0">
              <a:effectLst>
                <a:outerShdw blurRad="38100" dist="38100" dir="2700000" algn="tl">
                  <a:srgbClr val="C0C0C0"/>
                </a:outerShdw>
              </a:effectLst>
              <a:ea typeface="Gulim" pitchFamily="34" charset="-127"/>
            </a:endParaRPr>
          </a:p>
        </p:txBody>
      </p:sp>
      <p:sp>
        <p:nvSpPr>
          <p:cNvPr id="4" name="Text Box 3"/>
          <p:cNvSpPr txBox="1">
            <a:spLocks noChangeArrowheads="1"/>
          </p:cNvSpPr>
          <p:nvPr/>
        </p:nvSpPr>
        <p:spPr bwMode="auto">
          <a:xfrm>
            <a:off x="1828800" y="1752600"/>
            <a:ext cx="4191000" cy="138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b="1" u="sng">
                <a:solidFill>
                  <a:srgbClr val="0000FF"/>
                </a:solidFill>
                <a:latin typeface="Calibri" panose="020F0502020204030204" pitchFamily="34" charset="0"/>
                <a:ea typeface="Gulim" panose="020B0600000101010101" pitchFamily="34" charset="-127"/>
              </a:rPr>
              <a:t>Nodes</a:t>
            </a:r>
            <a:r>
              <a:rPr lang="en-US" altLang="ko-KR" sz="2400">
                <a:solidFill>
                  <a:srgbClr val="000000"/>
                </a:solidFill>
                <a:latin typeface="Calibri" panose="020F0502020204030204" pitchFamily="34" charset="0"/>
                <a:ea typeface="Gulim" panose="020B0600000101010101" pitchFamily="34" charset="-127"/>
              </a:rPr>
              <a:t>: individuals </a:t>
            </a:r>
          </a:p>
          <a:p>
            <a:pPr defTabSz="914400" eaLnBrk="0" fontAlgn="base" hangingPunct="0">
              <a:spcBef>
                <a:spcPct val="50000"/>
              </a:spcBef>
              <a:spcAft>
                <a:spcPct val="0"/>
              </a:spcAft>
              <a:buClrTx/>
              <a:buSzTx/>
              <a:buNone/>
            </a:pPr>
            <a:r>
              <a:rPr lang="en-US" altLang="ko-KR" sz="2400" b="1" u="sng">
                <a:solidFill>
                  <a:srgbClr val="008000"/>
                </a:solidFill>
                <a:latin typeface="Calibri" panose="020F0502020204030204" pitchFamily="34" charset="0"/>
                <a:ea typeface="Gulim" panose="020B0600000101010101" pitchFamily="34" charset="-127"/>
              </a:rPr>
              <a:t>Links</a:t>
            </a:r>
            <a:r>
              <a:rPr lang="en-US" altLang="ko-KR" sz="2400">
                <a:solidFill>
                  <a:srgbClr val="000000"/>
                </a:solidFill>
                <a:latin typeface="Calibri" panose="020F0502020204030204" pitchFamily="34" charset="0"/>
                <a:ea typeface="Gulim" panose="020B0600000101010101" pitchFamily="34" charset="-127"/>
              </a:rPr>
              <a:t>:  social relationship (family/work/friendship/etc.)</a:t>
            </a:r>
          </a:p>
        </p:txBody>
      </p:sp>
      <p:sp>
        <p:nvSpPr>
          <p:cNvPr id="5" name="Text Box 4"/>
          <p:cNvSpPr txBox="1">
            <a:spLocks noChangeArrowheads="1"/>
          </p:cNvSpPr>
          <p:nvPr/>
        </p:nvSpPr>
        <p:spPr bwMode="auto">
          <a:xfrm>
            <a:off x="2057400" y="4038600"/>
            <a:ext cx="275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a:solidFill>
                  <a:srgbClr val="D60093"/>
                </a:solidFill>
                <a:latin typeface="Calibri" panose="020F0502020204030204" pitchFamily="34" charset="0"/>
                <a:ea typeface="Gulim" panose="020B0600000101010101" pitchFamily="34" charset="-127"/>
              </a:rPr>
              <a:t>S. Milgram</a:t>
            </a:r>
            <a:r>
              <a:rPr lang="en-US" altLang="ko-KR" sz="2400">
                <a:solidFill>
                  <a:srgbClr val="000000"/>
                </a:solidFill>
                <a:latin typeface="Calibri" panose="020F0502020204030204" pitchFamily="34" charset="0"/>
                <a:ea typeface="Gulim" panose="020B0600000101010101" pitchFamily="34" charset="-127"/>
              </a:rPr>
              <a:t> (1967) </a:t>
            </a:r>
          </a:p>
        </p:txBody>
      </p:sp>
      <p:sp>
        <p:nvSpPr>
          <p:cNvPr id="6" name="Text Box 5"/>
          <p:cNvSpPr txBox="1">
            <a:spLocks noChangeArrowheads="1"/>
          </p:cNvSpPr>
          <p:nvPr/>
        </p:nvSpPr>
        <p:spPr bwMode="auto">
          <a:xfrm>
            <a:off x="2693988" y="5329665"/>
            <a:ext cx="7135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a:solidFill>
                  <a:srgbClr val="000000"/>
                </a:solidFill>
                <a:latin typeface="Calibri" panose="020F0502020204030204" pitchFamily="34" charset="0"/>
                <a:ea typeface="Gulim" panose="020B0600000101010101" pitchFamily="34" charset="-127"/>
              </a:rPr>
              <a:t>Social networks: Many </a:t>
            </a:r>
            <a:r>
              <a:rPr lang="en-US" altLang="ko-KR" sz="2400" u="sng">
                <a:solidFill>
                  <a:srgbClr val="000000"/>
                </a:solidFill>
                <a:latin typeface="Calibri" panose="020F0502020204030204" pitchFamily="34" charset="0"/>
                <a:ea typeface="Gulim" panose="020B0600000101010101" pitchFamily="34" charset="-127"/>
              </a:rPr>
              <a:t>individuals</a:t>
            </a:r>
            <a:r>
              <a:rPr lang="en-US" altLang="ko-KR" sz="2400">
                <a:solidFill>
                  <a:srgbClr val="000000"/>
                </a:solidFill>
                <a:latin typeface="Calibri" panose="020F0502020204030204" pitchFamily="34" charset="0"/>
                <a:ea typeface="Gulim" panose="020B0600000101010101" pitchFamily="34" charset="-127"/>
              </a:rPr>
              <a:t> with </a:t>
            </a:r>
            <a:r>
              <a:rPr lang="en-US" altLang="ko-KR" sz="2400" u="sng">
                <a:solidFill>
                  <a:srgbClr val="000000"/>
                </a:solidFill>
                <a:latin typeface="Calibri" panose="020F0502020204030204" pitchFamily="34" charset="0"/>
                <a:ea typeface="Gulim" panose="020B0600000101010101" pitchFamily="34" charset="-127"/>
              </a:rPr>
              <a:t>diverse</a:t>
            </a:r>
            <a:r>
              <a:rPr lang="en-US" altLang="ko-KR" sz="2400">
                <a:solidFill>
                  <a:srgbClr val="000000"/>
                </a:solidFill>
                <a:latin typeface="Calibri" panose="020F0502020204030204" pitchFamily="34" charset="0"/>
                <a:ea typeface="Gulim" panose="020B0600000101010101" pitchFamily="34" charset="-127"/>
              </a:rPr>
              <a:t> </a:t>
            </a:r>
            <a:r>
              <a:rPr lang="en-US" altLang="ko-KR" sz="2400" u="sng">
                <a:solidFill>
                  <a:srgbClr val="000000"/>
                </a:solidFill>
                <a:latin typeface="Calibri" panose="020F0502020204030204" pitchFamily="34" charset="0"/>
                <a:ea typeface="Gulim" panose="020B0600000101010101" pitchFamily="34" charset="-127"/>
              </a:rPr>
              <a:t>social interactions</a:t>
            </a:r>
            <a:r>
              <a:rPr lang="en-US" altLang="ko-KR" sz="2400">
                <a:solidFill>
                  <a:srgbClr val="000000"/>
                </a:solidFill>
                <a:latin typeface="Calibri" panose="020F0502020204030204" pitchFamily="34" charset="0"/>
                <a:ea typeface="Gulim" panose="020B0600000101010101" pitchFamily="34" charset="-127"/>
              </a:rPr>
              <a:t> between them</a:t>
            </a:r>
            <a:r>
              <a:rPr lang="en-US" altLang="ko-KR" sz="2400">
                <a:solidFill>
                  <a:srgbClr val="000000"/>
                </a:solidFill>
                <a:ea typeface="Gulim" panose="020B0600000101010101" pitchFamily="34" charset="-127"/>
              </a:rPr>
              <a:t>                             </a:t>
            </a:r>
          </a:p>
        </p:txBody>
      </p:sp>
      <p:sp>
        <p:nvSpPr>
          <p:cNvPr id="7" name="Text Box 6"/>
          <p:cNvSpPr txBox="1">
            <a:spLocks noChangeArrowheads="1"/>
          </p:cNvSpPr>
          <p:nvPr/>
        </p:nvSpPr>
        <p:spPr bwMode="auto">
          <a:xfrm>
            <a:off x="2209801" y="4572000"/>
            <a:ext cx="1749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a:solidFill>
                  <a:srgbClr val="D60093"/>
                </a:solidFill>
                <a:latin typeface="Calibri" panose="020F0502020204030204" pitchFamily="34" charset="0"/>
                <a:ea typeface="Gulim" panose="020B0600000101010101" pitchFamily="34" charset="-127"/>
              </a:rPr>
              <a:t>John Guare</a:t>
            </a:r>
            <a:endParaRPr lang="en-US" altLang="ko-KR" sz="2400">
              <a:solidFill>
                <a:srgbClr val="000000"/>
              </a:solidFill>
              <a:latin typeface="Calibri" panose="020F0502020204030204" pitchFamily="34" charset="0"/>
              <a:ea typeface="Gulim" panose="020B0600000101010101" pitchFamily="34" charset="-127"/>
            </a:endParaRPr>
          </a:p>
        </p:txBody>
      </p:sp>
      <p:sp>
        <p:nvSpPr>
          <p:cNvPr id="8" name="Text Box 7"/>
          <p:cNvSpPr txBox="1">
            <a:spLocks noChangeArrowheads="1"/>
          </p:cNvSpPr>
          <p:nvPr/>
        </p:nvSpPr>
        <p:spPr bwMode="auto">
          <a:xfrm>
            <a:off x="5751514" y="4389438"/>
            <a:ext cx="4230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b="1">
                <a:solidFill>
                  <a:srgbClr val="000000"/>
                </a:solidFill>
                <a:latin typeface="Calibri" panose="020F0502020204030204" pitchFamily="34" charset="0"/>
                <a:ea typeface="Gulim" panose="020B0600000101010101" pitchFamily="34" charset="-127"/>
              </a:rPr>
              <a:t>Six Degrees of Separation</a:t>
            </a:r>
            <a:endParaRPr lang="en-US" altLang="ko-KR">
              <a:solidFill>
                <a:srgbClr val="000000"/>
              </a:solidFill>
              <a:latin typeface="Calibri" panose="020F0502020204030204" pitchFamily="34" charset="0"/>
              <a:ea typeface="Gulim" panose="020B0600000101010101" pitchFamily="34" charset="-127"/>
            </a:endParaRPr>
          </a:p>
        </p:txBody>
      </p:sp>
      <p:pic>
        <p:nvPicPr>
          <p:cNvPr id="9" name="Picture 8" descr="112213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279526"/>
            <a:ext cx="472440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2778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pPr defTabSz="914400" fontAlgn="base">
              <a:spcAft>
                <a:spcPct val="0"/>
              </a:spcAft>
              <a:defRPr/>
            </a:pPr>
            <a:r>
              <a:rPr lang="en-US" altLang="ko-KR" sz="4000" dirty="0">
                <a:effectLst>
                  <a:outerShdw blurRad="38100" dist="38100" dir="2700000" algn="tl">
                    <a:srgbClr val="C0C0C0"/>
                  </a:outerShdw>
                </a:effectLst>
                <a:ea typeface="Gulim" pitchFamily="34" charset="-127"/>
              </a:rPr>
              <a:t>Communication Networks</a:t>
            </a:r>
          </a:p>
        </p:txBody>
      </p:sp>
      <p:sp>
        <p:nvSpPr>
          <p:cNvPr id="5" name="Text Box 3"/>
          <p:cNvSpPr txBox="1">
            <a:spLocks noChangeArrowheads="1"/>
          </p:cNvSpPr>
          <p:nvPr/>
        </p:nvSpPr>
        <p:spPr bwMode="auto">
          <a:xfrm>
            <a:off x="2286000" y="1266826"/>
            <a:ext cx="7467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400">
                <a:solidFill>
                  <a:srgbClr val="000000"/>
                </a:solidFill>
                <a:latin typeface="Calibri" panose="020F0502020204030204" pitchFamily="34" charset="0"/>
                <a:ea typeface="Gulim" panose="020B0600000101010101" pitchFamily="34" charset="-127"/>
              </a:rPr>
              <a:t>The Earth is developing an electronic nervous system, a network with diverse </a:t>
            </a:r>
            <a:r>
              <a:rPr lang="en-US" altLang="ko-KR" sz="2400" b="1" u="sng">
                <a:solidFill>
                  <a:srgbClr val="0000FF"/>
                </a:solidFill>
                <a:latin typeface="Calibri" panose="020F0502020204030204" pitchFamily="34" charset="0"/>
                <a:ea typeface="Gulim" panose="020B0600000101010101" pitchFamily="34" charset="-127"/>
              </a:rPr>
              <a:t>nodes</a:t>
            </a:r>
            <a:r>
              <a:rPr lang="en-US" altLang="ko-KR" sz="2400">
                <a:solidFill>
                  <a:srgbClr val="000000"/>
                </a:solidFill>
                <a:latin typeface="Calibri" panose="020F0502020204030204" pitchFamily="34" charset="0"/>
                <a:ea typeface="Gulim" panose="020B0600000101010101" pitchFamily="34" charset="-127"/>
              </a:rPr>
              <a:t> and </a:t>
            </a:r>
            <a:r>
              <a:rPr lang="en-US" altLang="ko-KR" sz="2400" b="1" u="sng">
                <a:solidFill>
                  <a:srgbClr val="008000"/>
                </a:solidFill>
                <a:latin typeface="Calibri" panose="020F0502020204030204" pitchFamily="34" charset="0"/>
                <a:ea typeface="Gulim" panose="020B0600000101010101" pitchFamily="34" charset="-127"/>
              </a:rPr>
              <a:t>links</a:t>
            </a:r>
            <a:r>
              <a:rPr lang="en-US" altLang="ko-KR" sz="2400">
                <a:solidFill>
                  <a:srgbClr val="000000"/>
                </a:solidFill>
                <a:latin typeface="Calibri" panose="020F0502020204030204" pitchFamily="34" charset="0"/>
                <a:ea typeface="Gulim" panose="020B0600000101010101" pitchFamily="34" charset="-127"/>
              </a:rPr>
              <a:t> are</a:t>
            </a:r>
          </a:p>
        </p:txBody>
      </p:sp>
      <p:pic>
        <p:nvPicPr>
          <p:cNvPr id="6" name="Picture 4" descr="eick_arctr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86200"/>
            <a:ext cx="6324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3657601" y="2333626"/>
            <a:ext cx="193992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lnSpc>
                <a:spcPct val="90000"/>
              </a:lnSpc>
              <a:spcBef>
                <a:spcPct val="50000"/>
              </a:spcBef>
              <a:spcAft>
                <a:spcPct val="0"/>
              </a:spcAft>
              <a:buClrTx/>
              <a:buSzTx/>
              <a:buNone/>
            </a:pPr>
            <a:r>
              <a:rPr lang="ko-KR" altLang="en-US" sz="2400">
                <a:solidFill>
                  <a:srgbClr val="0000FF"/>
                </a:solidFill>
                <a:latin typeface="Calibri" panose="020F0502020204030204" pitchFamily="34" charset="0"/>
                <a:ea typeface="Gulim" panose="020B0600000101010101" pitchFamily="34" charset="-127"/>
              </a:rPr>
              <a:t>-</a:t>
            </a:r>
            <a:r>
              <a:rPr lang="en-US" altLang="ko-KR" sz="2400">
                <a:solidFill>
                  <a:srgbClr val="0000FF"/>
                </a:solidFill>
                <a:latin typeface="Calibri" panose="020F0502020204030204" pitchFamily="34" charset="0"/>
                <a:ea typeface="Gulim" panose="020B0600000101010101" pitchFamily="34" charset="-127"/>
              </a:rPr>
              <a:t> Computers</a:t>
            </a:r>
          </a:p>
          <a:p>
            <a:pPr defTabSz="914400" eaLnBrk="0" fontAlgn="base" hangingPunct="0">
              <a:lnSpc>
                <a:spcPct val="90000"/>
              </a:lnSpc>
              <a:spcBef>
                <a:spcPct val="50000"/>
              </a:spcBef>
              <a:spcAft>
                <a:spcPct val="0"/>
              </a:spcAft>
              <a:buClrTx/>
              <a:buSzTx/>
              <a:buNone/>
            </a:pPr>
            <a:r>
              <a:rPr lang="ko-KR" altLang="en-US" sz="2400">
                <a:solidFill>
                  <a:srgbClr val="0000FF"/>
                </a:solidFill>
                <a:latin typeface="Calibri" panose="020F0502020204030204" pitchFamily="34" charset="0"/>
                <a:ea typeface="Gulim" panose="020B0600000101010101" pitchFamily="34" charset="-127"/>
              </a:rPr>
              <a:t>-</a:t>
            </a:r>
            <a:r>
              <a:rPr lang="en-US" altLang="ko-KR" sz="2400">
                <a:solidFill>
                  <a:srgbClr val="0000FF"/>
                </a:solidFill>
                <a:latin typeface="Calibri" panose="020F0502020204030204" pitchFamily="34" charset="0"/>
                <a:ea typeface="Gulim" panose="020B0600000101010101" pitchFamily="34" charset="-127"/>
              </a:rPr>
              <a:t> Routers</a:t>
            </a:r>
          </a:p>
          <a:p>
            <a:pPr defTabSz="914400" eaLnBrk="0" fontAlgn="base" hangingPunct="0">
              <a:lnSpc>
                <a:spcPct val="90000"/>
              </a:lnSpc>
              <a:spcBef>
                <a:spcPct val="50000"/>
              </a:spcBef>
              <a:spcAft>
                <a:spcPct val="0"/>
              </a:spcAft>
              <a:buClrTx/>
              <a:buSzTx/>
              <a:buNone/>
            </a:pPr>
            <a:r>
              <a:rPr lang="ko-KR" altLang="en-US" sz="2400">
                <a:solidFill>
                  <a:srgbClr val="0000FF"/>
                </a:solidFill>
                <a:latin typeface="Calibri" panose="020F0502020204030204" pitchFamily="34" charset="0"/>
                <a:ea typeface="Gulim" panose="020B0600000101010101" pitchFamily="34" charset="-127"/>
              </a:rPr>
              <a:t>-</a:t>
            </a:r>
            <a:r>
              <a:rPr lang="en-US" altLang="ko-KR" sz="2400">
                <a:solidFill>
                  <a:srgbClr val="0000FF"/>
                </a:solidFill>
                <a:latin typeface="Calibri" panose="020F0502020204030204" pitchFamily="34" charset="0"/>
                <a:ea typeface="Gulim" panose="020B0600000101010101" pitchFamily="34" charset="-127"/>
              </a:rPr>
              <a:t> Satellites</a:t>
            </a:r>
            <a:endParaRPr lang="en-US" altLang="ko-KR" sz="2400">
              <a:solidFill>
                <a:srgbClr val="000000"/>
              </a:solidFill>
              <a:latin typeface="Calibri" panose="020F0502020204030204" pitchFamily="34" charset="0"/>
              <a:ea typeface="Gulim" panose="020B0600000101010101" pitchFamily="34" charset="-127"/>
            </a:endParaRPr>
          </a:p>
        </p:txBody>
      </p:sp>
      <p:sp>
        <p:nvSpPr>
          <p:cNvPr id="8" name="Text Box 6"/>
          <p:cNvSpPr txBox="1">
            <a:spLocks noChangeArrowheads="1"/>
          </p:cNvSpPr>
          <p:nvPr/>
        </p:nvSpPr>
        <p:spPr bwMode="auto">
          <a:xfrm>
            <a:off x="6364288" y="2333626"/>
            <a:ext cx="2017712"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lnSpc>
                <a:spcPct val="90000"/>
              </a:lnSpc>
              <a:spcBef>
                <a:spcPct val="50000"/>
              </a:spcBef>
              <a:spcAft>
                <a:spcPct val="0"/>
              </a:spcAft>
              <a:buClrTx/>
              <a:buSzTx/>
              <a:buNone/>
            </a:pPr>
            <a:r>
              <a:rPr lang="ko-KR" altLang="en-US" sz="2400">
                <a:solidFill>
                  <a:srgbClr val="008000"/>
                </a:solidFill>
                <a:latin typeface="Calibri" panose="020F0502020204030204" pitchFamily="34" charset="0"/>
                <a:ea typeface="Gulim" panose="020B0600000101010101" pitchFamily="34" charset="-127"/>
              </a:rPr>
              <a:t>-</a:t>
            </a:r>
            <a:r>
              <a:rPr lang="en-US" altLang="ko-KR" sz="2400">
                <a:solidFill>
                  <a:srgbClr val="008000"/>
                </a:solidFill>
                <a:latin typeface="Calibri" panose="020F0502020204030204" pitchFamily="34" charset="0"/>
                <a:ea typeface="Gulim" panose="020B0600000101010101" pitchFamily="34" charset="-127"/>
              </a:rPr>
              <a:t> Phone lines</a:t>
            </a:r>
          </a:p>
          <a:p>
            <a:pPr defTabSz="914400" eaLnBrk="0" fontAlgn="base" hangingPunct="0">
              <a:lnSpc>
                <a:spcPct val="90000"/>
              </a:lnSpc>
              <a:spcBef>
                <a:spcPct val="50000"/>
              </a:spcBef>
              <a:spcAft>
                <a:spcPct val="0"/>
              </a:spcAft>
              <a:buClrTx/>
              <a:buSzTx/>
              <a:buNone/>
            </a:pPr>
            <a:r>
              <a:rPr lang="en-US" altLang="ko-KR" sz="2400">
                <a:solidFill>
                  <a:srgbClr val="008000"/>
                </a:solidFill>
                <a:latin typeface="Calibri" panose="020F0502020204030204" pitchFamily="34" charset="0"/>
                <a:ea typeface="Gulim" panose="020B0600000101010101" pitchFamily="34" charset="-127"/>
              </a:rPr>
              <a:t>-  TV cables</a:t>
            </a:r>
          </a:p>
          <a:p>
            <a:pPr defTabSz="914400" eaLnBrk="0" fontAlgn="base" hangingPunct="0">
              <a:lnSpc>
                <a:spcPct val="90000"/>
              </a:lnSpc>
              <a:spcBef>
                <a:spcPct val="50000"/>
              </a:spcBef>
              <a:spcAft>
                <a:spcPct val="0"/>
              </a:spcAft>
              <a:buClrTx/>
              <a:buSzTx/>
              <a:buNone/>
            </a:pPr>
            <a:r>
              <a:rPr lang="en-US" altLang="ko-KR" sz="2400">
                <a:solidFill>
                  <a:srgbClr val="008000"/>
                </a:solidFill>
                <a:latin typeface="Calibri" panose="020F0502020204030204" pitchFamily="34" charset="0"/>
                <a:ea typeface="Gulim" panose="020B0600000101010101" pitchFamily="34" charset="-127"/>
              </a:rPr>
              <a:t>-  EM waves</a:t>
            </a:r>
            <a:endParaRPr lang="en-US" altLang="ko-KR" sz="2400">
              <a:solidFill>
                <a:srgbClr val="000000"/>
              </a:solidFill>
              <a:latin typeface="Calibri" panose="020F0502020204030204" pitchFamily="34" charset="0"/>
              <a:ea typeface="Gulim" panose="020B0600000101010101" pitchFamily="34" charset="-127"/>
            </a:endParaRPr>
          </a:p>
        </p:txBody>
      </p:sp>
      <p:sp>
        <p:nvSpPr>
          <p:cNvPr id="9" name="Line 7"/>
          <p:cNvSpPr>
            <a:spLocks noChangeShapeType="1"/>
          </p:cNvSpPr>
          <p:nvPr/>
        </p:nvSpPr>
        <p:spPr bwMode="auto">
          <a:xfrm>
            <a:off x="5867400" y="2409825"/>
            <a:ext cx="1588"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0" name="Line 8"/>
          <p:cNvSpPr>
            <a:spLocks noChangeShapeType="1"/>
          </p:cNvSpPr>
          <p:nvPr/>
        </p:nvSpPr>
        <p:spPr bwMode="auto">
          <a:xfrm flipH="1">
            <a:off x="4430714" y="1981201"/>
            <a:ext cx="1131887" cy="428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1" name="Line 9"/>
          <p:cNvSpPr>
            <a:spLocks noChangeShapeType="1"/>
          </p:cNvSpPr>
          <p:nvPr/>
        </p:nvSpPr>
        <p:spPr bwMode="auto">
          <a:xfrm>
            <a:off x="6858000" y="1981201"/>
            <a:ext cx="457200" cy="4286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sp>
        <p:nvSpPr>
          <p:cNvPr id="12" name="Text Box 10"/>
          <p:cNvSpPr txBox="1">
            <a:spLocks noChangeArrowheads="1"/>
          </p:cNvSpPr>
          <p:nvPr/>
        </p:nvSpPr>
        <p:spPr bwMode="auto">
          <a:xfrm>
            <a:off x="8305800" y="4116389"/>
            <a:ext cx="22098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eaLnBrk="0" fontAlgn="base" hangingPunct="0">
              <a:spcBef>
                <a:spcPct val="50000"/>
              </a:spcBef>
              <a:spcAft>
                <a:spcPct val="0"/>
              </a:spcAft>
              <a:buClrTx/>
              <a:buSzTx/>
              <a:buNone/>
            </a:pPr>
            <a:r>
              <a:rPr lang="en-US" altLang="ko-KR" sz="2000">
                <a:solidFill>
                  <a:srgbClr val="000000"/>
                </a:solidFill>
                <a:latin typeface="Calibri" panose="020F0502020204030204" pitchFamily="34" charset="0"/>
                <a:ea typeface="Gulim" panose="020B0600000101010101" pitchFamily="34" charset="-127"/>
              </a:rPr>
              <a:t>Communication networks: Many </a:t>
            </a:r>
            <a:r>
              <a:rPr lang="en-US" altLang="ko-KR" sz="2000" u="sng">
                <a:solidFill>
                  <a:srgbClr val="000000"/>
                </a:solidFill>
                <a:latin typeface="Calibri" panose="020F0502020204030204" pitchFamily="34" charset="0"/>
                <a:ea typeface="Gulim" panose="020B0600000101010101" pitchFamily="34" charset="-127"/>
              </a:rPr>
              <a:t>non-identical</a:t>
            </a:r>
            <a:r>
              <a:rPr lang="en-US" altLang="ko-KR" sz="2000">
                <a:solidFill>
                  <a:srgbClr val="000000"/>
                </a:solidFill>
                <a:latin typeface="Calibri" panose="020F0502020204030204" pitchFamily="34" charset="0"/>
                <a:ea typeface="Gulim" panose="020B0600000101010101" pitchFamily="34" charset="-127"/>
              </a:rPr>
              <a:t> components with </a:t>
            </a:r>
            <a:r>
              <a:rPr lang="en-US" altLang="ko-KR" sz="2000" u="sng">
                <a:solidFill>
                  <a:srgbClr val="000000"/>
                </a:solidFill>
                <a:latin typeface="Calibri" panose="020F0502020204030204" pitchFamily="34" charset="0"/>
                <a:ea typeface="Gulim" panose="020B0600000101010101" pitchFamily="34" charset="-127"/>
              </a:rPr>
              <a:t>diverse</a:t>
            </a:r>
            <a:r>
              <a:rPr lang="en-US" altLang="ko-KR" sz="2000">
                <a:solidFill>
                  <a:srgbClr val="000000"/>
                </a:solidFill>
                <a:latin typeface="Calibri" panose="020F0502020204030204" pitchFamily="34" charset="0"/>
                <a:ea typeface="Gulim" panose="020B0600000101010101" pitchFamily="34" charset="-127"/>
              </a:rPr>
              <a:t> </a:t>
            </a:r>
            <a:r>
              <a:rPr lang="en-US" altLang="ko-KR" sz="2000" u="sng">
                <a:solidFill>
                  <a:srgbClr val="000000"/>
                </a:solidFill>
                <a:latin typeface="Calibri" panose="020F0502020204030204" pitchFamily="34" charset="0"/>
                <a:ea typeface="Gulim" panose="020B0600000101010101" pitchFamily="34" charset="-127"/>
              </a:rPr>
              <a:t>connections</a:t>
            </a:r>
            <a:r>
              <a:rPr lang="en-US" altLang="ko-KR" sz="2000">
                <a:solidFill>
                  <a:srgbClr val="000000"/>
                </a:solidFill>
                <a:latin typeface="Calibri" panose="020F0502020204030204" pitchFamily="34" charset="0"/>
                <a:ea typeface="Gulim" panose="020B0600000101010101" pitchFamily="34" charset="-127"/>
              </a:rPr>
              <a:t> between them</a:t>
            </a:r>
          </a:p>
        </p:txBody>
      </p:sp>
    </p:spTree>
    <p:extLst>
      <p:ext uri="{BB962C8B-B14F-4D97-AF65-F5344CB8AC3E}">
        <p14:creationId xmlns:p14="http://schemas.microsoft.com/office/powerpoint/2010/main" val="416324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sz="4000" b="1" dirty="0" smtClean="0"/>
              <a:t>Biological Networks</a:t>
            </a:r>
            <a:endParaRPr lang="en-US" altLang="zh-CN" sz="3600" b="1" dirty="0">
              <a:ea typeface="SimSun" panose="02010600030101010101" pitchFamily="2" charset="-122"/>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4161456203"/>
              </p:ext>
            </p:extLst>
          </p:nvPr>
        </p:nvGraphicFramePr>
        <p:xfrm>
          <a:off x="1628775" y="1114425"/>
          <a:ext cx="8802688" cy="5981700"/>
        </p:xfrm>
        <a:graphic>
          <a:graphicData uri="http://schemas.openxmlformats.org/presentationml/2006/ole">
            <mc:AlternateContent xmlns:mc="http://schemas.openxmlformats.org/markup-compatibility/2006">
              <mc:Choice xmlns:v="urn:schemas-microsoft-com:vml" Requires="v">
                <p:oleObj spid="_x0000_s18516" name="Photo Editor Photo" r:id="rId4" imgW="11717386" imgH="7961905" progId="MSPhotoEd.3">
                  <p:embed/>
                </p:oleObj>
              </mc:Choice>
              <mc:Fallback>
                <p:oleObj name="Photo Editor Photo" r:id="rId4" imgW="11717386" imgH="7961905"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8775" y="1114425"/>
                        <a:ext cx="8802688" cy="5981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nvGrpSpPr>
          <p:cNvPr id="6" name="Group 3"/>
          <p:cNvGrpSpPr>
            <a:grpSpLocks/>
          </p:cNvGrpSpPr>
          <p:nvPr/>
        </p:nvGrpSpPr>
        <p:grpSpPr bwMode="auto">
          <a:xfrm>
            <a:off x="933449" y="4073129"/>
            <a:ext cx="5610225" cy="1431250"/>
            <a:chOff x="240" y="2094"/>
            <a:chExt cx="2976" cy="1055"/>
          </a:xfrm>
        </p:grpSpPr>
        <p:sp>
          <p:nvSpPr>
            <p:cNvPr id="7" name="Text Box 4"/>
            <p:cNvSpPr txBox="1">
              <a:spLocks noChangeArrowheads="1"/>
            </p:cNvSpPr>
            <p:nvPr/>
          </p:nvSpPr>
          <p:spPr bwMode="auto">
            <a:xfrm>
              <a:off x="670" y="2094"/>
              <a:ext cx="2162" cy="354"/>
            </a:xfrm>
            <a:prstGeom prst="rect">
              <a:avLst/>
            </a:prstGeom>
            <a:noFill/>
            <a:ln w="12700">
              <a:solidFill>
                <a:schemeClr val="tx1"/>
              </a:solidFill>
              <a:miter lim="800000"/>
              <a:headEnd/>
              <a:tailEnd/>
            </a:ln>
            <a:extLst/>
          </p:spPr>
          <p:txBody>
            <a:bodyPr anchor="ctr">
              <a:spAutoFit/>
            </a:bodyPr>
            <a:lstStyle>
              <a:lvl1pPr eaLnBrk="0" hangingPunct="0">
                <a:defRPr sz="2800">
                  <a:solidFill>
                    <a:schemeClr val="tx1"/>
                  </a:solidFill>
                  <a:latin typeface="Tahoma" pitchFamily="34" charset="0"/>
                  <a:cs typeface="Arial" pitchFamily="34" charset="0"/>
                </a:defRPr>
              </a:lvl1pPr>
              <a:lvl2pPr marL="742950" indent="-285750" eaLnBrk="0" hangingPunct="0">
                <a:defRPr sz="2800">
                  <a:solidFill>
                    <a:schemeClr val="tx1"/>
                  </a:solidFill>
                  <a:latin typeface="Tahoma" pitchFamily="34" charset="0"/>
                  <a:cs typeface="Arial" pitchFamily="34" charset="0"/>
                </a:defRPr>
              </a:lvl2pPr>
              <a:lvl3pPr marL="1143000" indent="-228600" eaLnBrk="0" hangingPunct="0">
                <a:defRPr sz="2800">
                  <a:solidFill>
                    <a:schemeClr val="tx1"/>
                  </a:solidFill>
                  <a:latin typeface="Tahoma" pitchFamily="34" charset="0"/>
                  <a:cs typeface="Arial" pitchFamily="34" charset="0"/>
                </a:defRPr>
              </a:lvl3pPr>
              <a:lvl4pPr marL="1600200" indent="-228600" eaLnBrk="0" hangingPunct="0">
                <a:defRPr sz="2800">
                  <a:solidFill>
                    <a:schemeClr val="tx1"/>
                  </a:solidFill>
                  <a:latin typeface="Tahoma" pitchFamily="34" charset="0"/>
                  <a:cs typeface="Arial" pitchFamily="34" charset="0"/>
                </a:defRPr>
              </a:lvl4pPr>
              <a:lvl5pPr marL="2057400" indent="-228600" eaLnBrk="0" hangingPunct="0">
                <a:defRPr sz="2800">
                  <a:solidFill>
                    <a:schemeClr val="tx1"/>
                  </a:solidFill>
                  <a:latin typeface="Tahoma" pitchFamily="34" charset="0"/>
                  <a:cs typeface="Arial" pitchFamily="34" charset="0"/>
                </a:defRPr>
              </a:lvl5pPr>
              <a:lvl6pPr marL="2514600" indent="-228600" eaLnBrk="0" fontAlgn="base" hangingPunct="0">
                <a:spcBef>
                  <a:spcPct val="0"/>
                </a:spcBef>
                <a:spcAft>
                  <a:spcPct val="0"/>
                </a:spcAft>
                <a:defRPr sz="2800">
                  <a:solidFill>
                    <a:schemeClr val="tx1"/>
                  </a:solidFill>
                  <a:latin typeface="Tahoma" pitchFamily="34" charset="0"/>
                  <a:cs typeface="Arial" pitchFamily="34" charset="0"/>
                </a:defRPr>
              </a:lvl6pPr>
              <a:lvl7pPr marL="2971800" indent="-228600" eaLnBrk="0" fontAlgn="base" hangingPunct="0">
                <a:spcBef>
                  <a:spcPct val="0"/>
                </a:spcBef>
                <a:spcAft>
                  <a:spcPct val="0"/>
                </a:spcAft>
                <a:defRPr sz="2800">
                  <a:solidFill>
                    <a:schemeClr val="tx1"/>
                  </a:solidFill>
                  <a:latin typeface="Tahoma" pitchFamily="34" charset="0"/>
                  <a:cs typeface="Arial" pitchFamily="34" charset="0"/>
                </a:defRPr>
              </a:lvl7pPr>
              <a:lvl8pPr marL="3429000" indent="-228600" eaLnBrk="0" fontAlgn="base" hangingPunct="0">
                <a:spcBef>
                  <a:spcPct val="0"/>
                </a:spcBef>
                <a:spcAft>
                  <a:spcPct val="0"/>
                </a:spcAft>
                <a:defRPr sz="2800">
                  <a:solidFill>
                    <a:schemeClr val="tx1"/>
                  </a:solidFill>
                  <a:latin typeface="Tahoma" pitchFamily="34" charset="0"/>
                  <a:cs typeface="Arial" pitchFamily="34" charset="0"/>
                </a:defRPr>
              </a:lvl8pPr>
              <a:lvl9pPr marL="3886200" indent="-228600" eaLnBrk="0" fontAlgn="base" hangingPunct="0">
                <a:spcBef>
                  <a:spcPct val="0"/>
                </a:spcBef>
                <a:spcAft>
                  <a:spcPct val="0"/>
                </a:spcAft>
                <a:defRPr sz="2800">
                  <a:solidFill>
                    <a:schemeClr val="tx1"/>
                  </a:solidFill>
                  <a:latin typeface="Tahoma" pitchFamily="34" charset="0"/>
                  <a:cs typeface="Arial" pitchFamily="34" charset="0"/>
                </a:defRPr>
              </a:lvl9pPr>
            </a:lstStyle>
            <a:p>
              <a:pPr algn="ctr" defTabSz="914400" fontAlgn="base">
                <a:spcBef>
                  <a:spcPct val="50000"/>
                </a:spcBef>
                <a:spcAft>
                  <a:spcPct val="0"/>
                </a:spcAft>
                <a:defRPr/>
              </a:pPr>
              <a:r>
                <a:rPr lang="en-US" altLang="ko-KR" sz="3000" b="1">
                  <a:solidFill>
                    <a:srgbClr val="000000"/>
                  </a:solidFill>
                  <a:effectLst>
                    <a:outerShdw blurRad="38100" dist="38100" dir="2700000" algn="tl">
                      <a:srgbClr val="C0C0C0"/>
                    </a:outerShdw>
                  </a:effectLst>
                  <a:latin typeface="Arial" pitchFamily="34" charset="0"/>
                  <a:ea typeface="굴림" pitchFamily="34" charset="-127"/>
                </a:rPr>
                <a:t>Complex systems</a:t>
              </a:r>
              <a:endParaRPr lang="en-US" altLang="ko-KR" sz="2400">
                <a:solidFill>
                  <a:srgbClr val="000000"/>
                </a:solidFill>
                <a:effectLst>
                  <a:outerShdw blurRad="38100" dist="38100" dir="2700000" algn="tl">
                    <a:srgbClr val="C0C0C0"/>
                  </a:outerShdw>
                </a:effectLst>
                <a:latin typeface="Times New Roman" pitchFamily="18" charset="0"/>
                <a:ea typeface="굴림" pitchFamily="34" charset="-127"/>
              </a:endParaRPr>
            </a:p>
          </p:txBody>
        </p:sp>
        <p:sp>
          <p:nvSpPr>
            <p:cNvPr id="8" name="Text Box 5"/>
            <p:cNvSpPr txBox="1">
              <a:spLocks noChangeArrowheads="1"/>
            </p:cNvSpPr>
            <p:nvPr/>
          </p:nvSpPr>
          <p:spPr bwMode="auto">
            <a:xfrm>
              <a:off x="240" y="2536"/>
              <a:ext cx="2976"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sz="2400" dirty="0">
                  <a:solidFill>
                    <a:srgbClr val="000000"/>
                  </a:solidFill>
                  <a:latin typeface="Calibri" panose="020F0502020204030204" pitchFamily="34" charset="0"/>
                  <a:ea typeface="Gulim" panose="020B0600000101010101" pitchFamily="34" charset="-127"/>
                </a:rPr>
                <a:t>Made of many non-identical </a:t>
              </a:r>
              <a:r>
                <a:rPr lang="en-US" altLang="ko-KR" sz="2400" b="1" dirty="0">
                  <a:solidFill>
                    <a:srgbClr val="0000FF"/>
                  </a:solidFill>
                  <a:latin typeface="Calibri" panose="020F0502020204030204" pitchFamily="34" charset="0"/>
                  <a:ea typeface="Gulim" panose="020B0600000101010101" pitchFamily="34" charset="-127"/>
                </a:rPr>
                <a:t>elements</a:t>
              </a:r>
              <a:r>
                <a:rPr lang="en-US" altLang="ko-KR" sz="2400" dirty="0">
                  <a:solidFill>
                    <a:srgbClr val="000000"/>
                  </a:solidFill>
                  <a:latin typeface="Calibri" panose="020F0502020204030204" pitchFamily="34" charset="0"/>
                  <a:ea typeface="Gulim" panose="020B0600000101010101" pitchFamily="34" charset="-127"/>
                </a:rPr>
                <a:t> connected by diverse </a:t>
              </a:r>
              <a:r>
                <a:rPr lang="en-US" altLang="ko-KR" sz="2400" b="1" dirty="0" smtClean="0">
                  <a:solidFill>
                    <a:srgbClr val="008000"/>
                  </a:solidFill>
                  <a:latin typeface="Calibri" panose="020F0502020204030204" pitchFamily="34" charset="0"/>
                  <a:ea typeface="Gulim" panose="020B0600000101010101" pitchFamily="34" charset="-127"/>
                </a:rPr>
                <a:t>interactions</a:t>
              </a:r>
              <a:endParaRPr lang="en-US" altLang="ko-KR" sz="2400" dirty="0">
                <a:solidFill>
                  <a:srgbClr val="000000"/>
                </a:solidFill>
                <a:latin typeface="Calibri" panose="020F0502020204030204" pitchFamily="34" charset="0"/>
                <a:ea typeface="Gulim" panose="020B0600000101010101" pitchFamily="34" charset="-127"/>
              </a:endParaRPr>
            </a:p>
          </p:txBody>
        </p:sp>
      </p:grpSp>
      <p:grpSp>
        <p:nvGrpSpPr>
          <p:cNvPr id="9" name="Group 6"/>
          <p:cNvGrpSpPr>
            <a:grpSpLocks/>
          </p:cNvGrpSpPr>
          <p:nvPr/>
        </p:nvGrpSpPr>
        <p:grpSpPr bwMode="auto">
          <a:xfrm>
            <a:off x="2324100" y="5540116"/>
            <a:ext cx="2416176" cy="1146434"/>
            <a:chOff x="960" y="3205"/>
            <a:chExt cx="1606" cy="987"/>
          </a:xfrm>
        </p:grpSpPr>
        <p:sp>
          <p:nvSpPr>
            <p:cNvPr id="10" name="Oval 7"/>
            <p:cNvSpPr>
              <a:spLocks noChangeArrowheads="1"/>
            </p:cNvSpPr>
            <p:nvPr/>
          </p:nvSpPr>
          <p:spPr bwMode="auto">
            <a:xfrm>
              <a:off x="960" y="3600"/>
              <a:ext cx="1606" cy="592"/>
            </a:xfrm>
            <a:prstGeom prst="ellipse">
              <a:avLst/>
            </a:prstGeom>
            <a:solidFill>
              <a:srgbClr val="FFFFF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defTabSz="914400" eaLnBrk="0" fontAlgn="base" hangingPunct="0">
                <a:spcBef>
                  <a:spcPct val="50000"/>
                </a:spcBef>
                <a:spcAft>
                  <a:spcPct val="0"/>
                </a:spcAft>
                <a:buClrTx/>
                <a:buSzTx/>
                <a:buNone/>
              </a:pPr>
              <a:r>
                <a:rPr lang="en-US" altLang="ko-KR" b="1" dirty="0">
                  <a:solidFill>
                    <a:srgbClr val="FF0000"/>
                  </a:solidFill>
                  <a:latin typeface="Comic Sans MS" panose="030F0702030302020204" pitchFamily="66" charset="0"/>
                  <a:ea typeface="Gulim" panose="020B0600000101010101" pitchFamily="34" charset="-127"/>
                </a:rPr>
                <a:t>NETWORK</a:t>
              </a:r>
              <a:endParaRPr lang="en-US" altLang="ko-KR" b="1" dirty="0">
                <a:solidFill>
                  <a:srgbClr val="000000"/>
                </a:solidFill>
                <a:latin typeface="Comic Sans MS" panose="030F0702030302020204" pitchFamily="66" charset="0"/>
                <a:ea typeface="Gulim" panose="020B0600000101010101" pitchFamily="34" charset="-127"/>
              </a:endParaRPr>
            </a:p>
          </p:txBody>
        </p:sp>
        <p:sp>
          <p:nvSpPr>
            <p:cNvPr id="11" name="AutoShape 8"/>
            <p:cNvSpPr>
              <a:spLocks noChangeArrowheads="1"/>
            </p:cNvSpPr>
            <p:nvPr/>
          </p:nvSpPr>
          <p:spPr bwMode="auto">
            <a:xfrm rot="5400000">
              <a:off x="1588" y="3201"/>
              <a:ext cx="347"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1 w 21600"/>
                <a:gd name="T13" fmla="*/ 5400 h 21600"/>
                <a:gd name="T14" fmla="*/ 18923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chemeClr val="tx1"/>
              </a:solidFill>
              <a:miter lim="800000"/>
              <a:headEnd/>
              <a:tailEnd/>
            </a:ln>
          </p:spPr>
          <p:txBody>
            <a:bodyPr wrap="none" anchor="ctr"/>
            <a:lstStyle/>
            <a:p>
              <a:pPr defTabSz="914400" eaLnBrk="0" fontAlgn="base" hangingPunct="0">
                <a:spcBef>
                  <a:spcPct val="0"/>
                </a:spcBef>
                <a:spcAft>
                  <a:spcPct val="0"/>
                </a:spcAft>
              </a:pPr>
              <a:endParaRPr lang="en-US" sz="2800">
                <a:solidFill>
                  <a:srgbClr val="000000"/>
                </a:solidFill>
                <a:ea typeface="MS PGothic" panose="020B0600070205080204" pitchFamily="34" charset="-128"/>
              </a:endParaRPr>
            </a:p>
          </p:txBody>
        </p:sp>
      </p:grpSp>
    </p:spTree>
    <p:extLst>
      <p:ext uri="{BB962C8B-B14F-4D97-AF65-F5344CB8AC3E}">
        <p14:creationId xmlns:p14="http://schemas.microsoft.com/office/powerpoint/2010/main" val="4166386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sz="4000" dirty="0">
                <a:effectLst>
                  <a:outerShdw blurRad="38100" dist="38100" dir="2700000" algn="tl">
                    <a:srgbClr val="000000">
                      <a:alpha val="43137"/>
                    </a:srgbClr>
                  </a:outerShdw>
                </a:effectLst>
              </a:rPr>
              <a:t>Basic </a:t>
            </a:r>
            <a:r>
              <a:rPr lang="en-US" altLang="ko-KR" sz="4000" dirty="0">
                <a:effectLst>
                  <a:outerShdw blurRad="38100" dist="38100" dir="2700000" algn="tl">
                    <a:srgbClr val="000000">
                      <a:alpha val="43137"/>
                    </a:srgbClr>
                  </a:outerShdw>
                </a:effectLst>
                <a:ea typeface="Tahoma" pitchFamily="34" charset="0"/>
                <a:cs typeface="Tahoma" pitchFamily="34" charset="0"/>
              </a:rPr>
              <a:t>Network</a:t>
            </a:r>
            <a:r>
              <a:rPr lang="en-US" sz="4000" dirty="0">
                <a:effectLst>
                  <a:outerShdw blurRad="38100" dist="38100" dir="2700000" algn="tl">
                    <a:srgbClr val="000000">
                      <a:alpha val="43137"/>
                    </a:srgbClr>
                  </a:outerShdw>
                </a:effectLst>
              </a:rPr>
              <a:t> Structures and Properties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192631"/>
            <a:ext cx="10443910" cy="2262262"/>
          </a:xfrm>
        </p:spPr>
        <p:txBody>
          <a:bodyPr vert="horz" lIns="92075" tIns="46038" rIns="92075" bIns="46038" rtlCol="0">
            <a:noAutofit/>
          </a:bodyPr>
          <a:lstStyle/>
          <a:p>
            <a:r>
              <a:rPr lang="en-US" altLang="en-US" b="1" dirty="0" smtClean="0">
                <a:latin typeface="Calibri" panose="020F0502020204030204" pitchFamily="34" charset="0"/>
              </a:rPr>
              <a:t>Subgraph</a:t>
            </a:r>
            <a:r>
              <a:rPr lang="en-US" altLang="en-US" dirty="0">
                <a:latin typeface="Calibri" panose="020F0502020204030204" pitchFamily="34" charset="0"/>
              </a:rPr>
              <a:t>: A subset of the nodes and edges in a graph/network</a:t>
            </a:r>
          </a:p>
          <a:p>
            <a:pPr lvl="1"/>
            <a:r>
              <a:rPr lang="en-US" altLang="en-US" dirty="0">
                <a:latin typeface="Calibri" panose="020F0502020204030204" pitchFamily="34" charset="0"/>
              </a:rPr>
              <a:t>Given a subset of vertices V’    </a:t>
            </a:r>
            <a:r>
              <a:rPr lang="en-US" altLang="en-US" dirty="0" smtClean="0">
                <a:latin typeface="Calibri" panose="020F0502020204030204" pitchFamily="34" charset="0"/>
              </a:rPr>
              <a:t> V</a:t>
            </a:r>
            <a:r>
              <a:rPr lang="en-US" altLang="en-US" dirty="0">
                <a:latin typeface="Calibri" panose="020F0502020204030204" pitchFamily="34" charset="0"/>
              </a:rPr>
              <a:t>, the </a:t>
            </a:r>
            <a:r>
              <a:rPr lang="en-US" altLang="en-US" b="1" dirty="0">
                <a:latin typeface="Calibri" panose="020F0502020204030204" pitchFamily="34" charset="0"/>
              </a:rPr>
              <a:t>induced subgraph </a:t>
            </a:r>
            <a:r>
              <a:rPr lang="en-US" altLang="en-US" dirty="0">
                <a:latin typeface="Calibri" panose="020F0502020204030204" pitchFamily="34" charset="0"/>
              </a:rPr>
              <a:t>G’ = (V’, E’) consists exactly of all the edges present in G between vertices in V’</a:t>
            </a:r>
          </a:p>
          <a:p>
            <a:r>
              <a:rPr lang="en-US" altLang="en-US" b="1" dirty="0">
                <a:latin typeface="Calibri" panose="020F0502020204030204" pitchFamily="34" charset="0"/>
              </a:rPr>
              <a:t>Clique</a:t>
            </a:r>
            <a:r>
              <a:rPr lang="en-US" altLang="en-US" dirty="0">
                <a:latin typeface="Calibri" panose="020F0502020204030204" pitchFamily="34" charset="0"/>
              </a:rPr>
              <a:t> (complete graph):  Every node is connected to every other  </a:t>
            </a:r>
          </a:p>
          <a:p>
            <a:r>
              <a:rPr lang="en-US" altLang="en-US" b="1" dirty="0">
                <a:latin typeface="Calibri" panose="020F0502020204030204" pitchFamily="34" charset="0"/>
              </a:rPr>
              <a:t>Singleton</a:t>
            </a:r>
            <a:r>
              <a:rPr lang="en-US" altLang="en-US" dirty="0">
                <a:latin typeface="Calibri" panose="020F0502020204030204" pitchFamily="34" charset="0"/>
              </a:rPr>
              <a:t> vs. </a:t>
            </a:r>
            <a:r>
              <a:rPr lang="en-US" altLang="en-US" b="1" dirty="0">
                <a:latin typeface="Calibri" panose="020F0502020204030204" pitchFamily="34" charset="0"/>
              </a:rPr>
              <a:t>dyad</a:t>
            </a:r>
            <a:r>
              <a:rPr lang="en-US" altLang="en-US" dirty="0">
                <a:latin typeface="Calibri" panose="020F0502020204030204" pitchFamily="34" charset="0"/>
              </a:rPr>
              <a:t> (two nodes and their relationship) vs. </a:t>
            </a:r>
            <a:r>
              <a:rPr lang="en-US" altLang="en-US" b="1" dirty="0">
                <a:latin typeface="Calibri" panose="020F0502020204030204" pitchFamily="34" charset="0"/>
              </a:rPr>
              <a:t>triad</a:t>
            </a:r>
            <a:r>
              <a:rPr lang="en-US" altLang="en-US" dirty="0">
                <a:latin typeface="Calibri" panose="020F0502020204030204" pitchFamily="34" charset="0"/>
              </a:rPr>
              <a:t>:  </a:t>
            </a:r>
          </a:p>
        </p:txBody>
      </p:sp>
      <p:pic>
        <p:nvPicPr>
          <p:cNvPr id="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545" y="1770298"/>
            <a:ext cx="190500" cy="24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1"/>
          <p:cNvGrpSpPr>
            <a:grpSpLocks/>
          </p:cNvGrpSpPr>
          <p:nvPr/>
        </p:nvGrpSpPr>
        <p:grpSpPr bwMode="auto">
          <a:xfrm>
            <a:off x="3184526" y="3432176"/>
            <a:ext cx="5414963" cy="993775"/>
            <a:chOff x="1884363" y="1765300"/>
            <a:chExt cx="5414962" cy="993775"/>
          </a:xfrm>
        </p:grpSpPr>
        <p:sp>
          <p:nvSpPr>
            <p:cNvPr id="7" name="Oval 2"/>
            <p:cNvSpPr>
              <a:spLocks noChangeArrowheads="1"/>
            </p:cNvSpPr>
            <p:nvPr/>
          </p:nvSpPr>
          <p:spPr bwMode="auto">
            <a:xfrm>
              <a:off x="2171700" y="2163763"/>
              <a:ext cx="173038" cy="185737"/>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grpSp>
          <p:nvGrpSpPr>
            <p:cNvPr id="8" name="Group 25"/>
            <p:cNvGrpSpPr>
              <a:grpSpLocks/>
            </p:cNvGrpSpPr>
            <p:nvPr/>
          </p:nvGrpSpPr>
          <p:grpSpPr bwMode="auto">
            <a:xfrm>
              <a:off x="3895725" y="1825625"/>
              <a:ext cx="830263" cy="804863"/>
              <a:chOff x="2766965" y="1826337"/>
              <a:chExt cx="828983" cy="804092"/>
            </a:xfrm>
          </p:grpSpPr>
          <p:sp>
            <p:nvSpPr>
              <p:cNvPr id="21" name="Oval 6"/>
              <p:cNvSpPr>
                <a:spLocks noChangeArrowheads="1"/>
              </p:cNvSpPr>
              <p:nvPr/>
            </p:nvSpPr>
            <p:spPr bwMode="auto">
              <a:xfrm>
                <a:off x="2766965" y="2011271"/>
                <a:ext cx="153620" cy="153620"/>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22" name="Oval 7"/>
              <p:cNvSpPr>
                <a:spLocks noChangeArrowheads="1"/>
              </p:cNvSpPr>
              <p:nvPr/>
            </p:nvSpPr>
            <p:spPr bwMode="auto">
              <a:xfrm>
                <a:off x="3074205" y="2326753"/>
                <a:ext cx="153620" cy="153620"/>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23" name="TextBox 12"/>
              <p:cNvSpPr txBox="1">
                <a:spLocks noChangeArrowheads="1"/>
              </p:cNvSpPr>
              <p:nvPr/>
            </p:nvSpPr>
            <p:spPr bwMode="auto">
              <a:xfrm>
                <a:off x="2928548" y="1826337"/>
                <a:ext cx="291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B</a:t>
                </a:r>
              </a:p>
            </p:txBody>
          </p:sp>
          <p:sp>
            <p:nvSpPr>
              <p:cNvPr id="24" name="TextBox 13"/>
              <p:cNvSpPr txBox="1">
                <a:spLocks noChangeArrowheads="1"/>
              </p:cNvSpPr>
              <p:nvPr/>
            </p:nvSpPr>
            <p:spPr bwMode="auto">
              <a:xfrm>
                <a:off x="3304635" y="2291875"/>
                <a:ext cx="291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C</a:t>
                </a:r>
              </a:p>
            </p:txBody>
          </p:sp>
          <p:cxnSp>
            <p:nvCxnSpPr>
              <p:cNvPr id="25" name="Straight Connector 24"/>
              <p:cNvCxnSpPr>
                <a:stCxn id="21" idx="5"/>
                <a:endCxn id="22" idx="1"/>
              </p:cNvCxnSpPr>
              <p:nvPr/>
            </p:nvCxnSpPr>
            <p:spPr bwMode="auto">
              <a:xfrm>
                <a:off x="2898525" y="2141947"/>
                <a:ext cx="198132" cy="207763"/>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28"/>
            <p:cNvGrpSpPr>
              <a:grpSpLocks/>
            </p:cNvGrpSpPr>
            <p:nvPr/>
          </p:nvGrpSpPr>
          <p:grpSpPr bwMode="auto">
            <a:xfrm>
              <a:off x="6078538" y="1765300"/>
              <a:ext cx="1220787" cy="993775"/>
              <a:chOff x="4334667" y="1765184"/>
              <a:chExt cx="1219936" cy="993892"/>
            </a:xfrm>
          </p:grpSpPr>
          <p:sp>
            <p:nvSpPr>
              <p:cNvPr id="11" name="Oval 8"/>
              <p:cNvSpPr>
                <a:spLocks noChangeArrowheads="1"/>
              </p:cNvSpPr>
              <p:nvPr/>
            </p:nvSpPr>
            <p:spPr bwMode="auto">
              <a:xfrm>
                <a:off x="5109670" y="2298001"/>
                <a:ext cx="153620" cy="182371"/>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12" name="Oval 9"/>
              <p:cNvSpPr>
                <a:spLocks noChangeArrowheads="1"/>
              </p:cNvSpPr>
              <p:nvPr/>
            </p:nvSpPr>
            <p:spPr bwMode="auto">
              <a:xfrm>
                <a:off x="4875201" y="1857651"/>
                <a:ext cx="153620" cy="153620"/>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13" name="Oval 10"/>
              <p:cNvSpPr>
                <a:spLocks noChangeArrowheads="1"/>
              </p:cNvSpPr>
              <p:nvPr/>
            </p:nvSpPr>
            <p:spPr bwMode="auto">
              <a:xfrm>
                <a:off x="4486352" y="2316005"/>
                <a:ext cx="153620" cy="153620"/>
              </a:xfrm>
              <a:prstGeom prst="ellipse">
                <a:avLst/>
              </a:prstGeom>
              <a:solidFill>
                <a:schemeClr val="accent1"/>
              </a:solidFill>
              <a:ln w="9525">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endParaRPr lang="en-US" altLang="en-US">
                  <a:solidFill>
                    <a:srgbClr val="000000"/>
                  </a:solidFill>
                </a:endParaRPr>
              </a:p>
            </p:txBody>
          </p:sp>
          <p:sp>
            <p:nvSpPr>
              <p:cNvPr id="14" name="TextBox 14"/>
              <p:cNvSpPr txBox="1">
                <a:spLocks noChangeArrowheads="1"/>
              </p:cNvSpPr>
              <p:nvPr/>
            </p:nvSpPr>
            <p:spPr bwMode="auto">
              <a:xfrm>
                <a:off x="4587927" y="1765184"/>
                <a:ext cx="291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D</a:t>
                </a:r>
              </a:p>
            </p:txBody>
          </p:sp>
          <p:sp>
            <p:nvSpPr>
              <p:cNvPr id="16" name="TextBox 16"/>
              <p:cNvSpPr txBox="1">
                <a:spLocks noChangeArrowheads="1"/>
              </p:cNvSpPr>
              <p:nvPr/>
            </p:nvSpPr>
            <p:spPr bwMode="auto">
              <a:xfrm>
                <a:off x="4334667" y="2420522"/>
                <a:ext cx="291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E</a:t>
                </a:r>
              </a:p>
            </p:txBody>
          </p:sp>
          <p:sp>
            <p:nvSpPr>
              <p:cNvPr id="17" name="TextBox 17"/>
              <p:cNvSpPr txBox="1">
                <a:spLocks noChangeArrowheads="1"/>
              </p:cNvSpPr>
              <p:nvPr/>
            </p:nvSpPr>
            <p:spPr bwMode="auto">
              <a:xfrm>
                <a:off x="5263290" y="2256007"/>
                <a:ext cx="2913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F</a:t>
                </a:r>
              </a:p>
            </p:txBody>
          </p:sp>
          <p:cxnSp>
            <p:nvCxnSpPr>
              <p:cNvPr id="18" name="Straight Connector 17"/>
              <p:cNvCxnSpPr>
                <a:stCxn id="12" idx="3"/>
              </p:cNvCxnSpPr>
              <p:nvPr/>
            </p:nvCxnSpPr>
            <p:spPr bwMode="auto">
              <a:xfrm flipH="1">
                <a:off x="4555175" y="1989048"/>
                <a:ext cx="342661" cy="338177"/>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p:cNvCxnSpPr>
                <a:endCxn id="11" idx="1"/>
              </p:cNvCxnSpPr>
              <p:nvPr/>
            </p:nvCxnSpPr>
            <p:spPr bwMode="auto">
              <a:xfrm>
                <a:off x="4988260" y="1984285"/>
                <a:ext cx="144362" cy="339765"/>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a:endCxn id="13" idx="6"/>
              </p:cNvCxnSpPr>
              <p:nvPr/>
            </p:nvCxnSpPr>
            <p:spPr bwMode="auto">
              <a:xfrm flipH="1" flipV="1">
                <a:off x="4639254" y="2392321"/>
                <a:ext cx="494955" cy="23815"/>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0" name="TextBox 12"/>
            <p:cNvSpPr txBox="1">
              <a:spLocks noChangeArrowheads="1"/>
            </p:cNvSpPr>
            <p:nvPr/>
          </p:nvSpPr>
          <p:spPr bwMode="auto">
            <a:xfrm>
              <a:off x="1884363" y="1978025"/>
              <a:ext cx="290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defTabSz="914400" fontAlgn="base">
                <a:spcBef>
                  <a:spcPct val="0"/>
                </a:spcBef>
                <a:spcAft>
                  <a:spcPct val="0"/>
                </a:spcAft>
                <a:buClrTx/>
                <a:buSzTx/>
                <a:buNone/>
              </a:pPr>
              <a:r>
                <a:rPr lang="en-US" altLang="en-US" sz="1600">
                  <a:solidFill>
                    <a:srgbClr val="000000"/>
                  </a:solidFill>
                </a:rPr>
                <a:t>A</a:t>
              </a:r>
            </a:p>
          </p:txBody>
        </p:sp>
      </p:grpSp>
      <p:sp>
        <p:nvSpPr>
          <p:cNvPr id="26" name="Rectangle 3"/>
          <p:cNvSpPr txBox="1">
            <a:spLocks noChangeArrowheads="1"/>
          </p:cNvSpPr>
          <p:nvPr/>
        </p:nvSpPr>
        <p:spPr>
          <a:xfrm>
            <a:off x="586040" y="4423472"/>
            <a:ext cx="10443910" cy="2262262"/>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914400">
              <a:buClr>
                <a:srgbClr val="3333CC"/>
              </a:buClr>
              <a:defRPr/>
            </a:pPr>
            <a:r>
              <a:rPr lang="en-US" b="1" kern="0" dirty="0" smtClean="0">
                <a:solidFill>
                  <a:srgbClr val="000000"/>
                </a:solidFill>
                <a:latin typeface="Calibri" pitchFamily="34" charset="0"/>
              </a:rPr>
              <a:t>Ego-centric </a:t>
            </a:r>
            <a:r>
              <a:rPr lang="en-US" b="1" kern="0" dirty="0">
                <a:solidFill>
                  <a:srgbClr val="000000"/>
                </a:solidFill>
                <a:latin typeface="Calibri" pitchFamily="34" charset="0"/>
              </a:rPr>
              <a:t>network</a:t>
            </a:r>
            <a:r>
              <a:rPr lang="en-US" kern="0" dirty="0">
                <a:solidFill>
                  <a:srgbClr val="000000"/>
                </a:solidFill>
                <a:latin typeface="Calibri" pitchFamily="34" charset="0"/>
              </a:rPr>
              <a:t>: </a:t>
            </a:r>
            <a:r>
              <a:rPr lang="en-US" kern="0" dirty="0">
                <a:solidFill>
                  <a:srgbClr val="000000"/>
                </a:solidFill>
              </a:rPr>
              <a:t> </a:t>
            </a:r>
            <a:r>
              <a:rPr lang="en-US" kern="0" dirty="0">
                <a:solidFill>
                  <a:srgbClr val="000000"/>
                </a:solidFill>
                <a:latin typeface="Calibri" pitchFamily="34" charset="0"/>
              </a:rPr>
              <a:t>A network pull out by selecting a node and all of its connections </a:t>
            </a:r>
          </a:p>
          <a:p>
            <a:pPr lvl="1" defTabSz="914400">
              <a:buClr>
                <a:srgbClr val="FF0000"/>
              </a:buClr>
              <a:defRPr/>
            </a:pPr>
            <a:r>
              <a:rPr lang="en-US" kern="0" dirty="0">
                <a:solidFill>
                  <a:srgbClr val="FF0000"/>
                </a:solidFill>
                <a:latin typeface="Calibri" pitchFamily="34" charset="0"/>
                <a:ea typeface="MS PGothic" panose="020B0600070205080204" pitchFamily="34" charset="-128"/>
                <a:cs typeface="Arial" pitchFamily="34" charset="0"/>
              </a:rPr>
              <a:t>The 1-degree egocentric network of A</a:t>
            </a:r>
          </a:p>
          <a:p>
            <a:pPr lvl="1" defTabSz="914400">
              <a:buClr>
                <a:srgbClr val="FF0000"/>
              </a:buClr>
              <a:defRPr/>
            </a:pPr>
            <a:r>
              <a:rPr lang="en-US" kern="0" dirty="0">
                <a:solidFill>
                  <a:srgbClr val="170981"/>
                </a:solidFill>
                <a:latin typeface="Calibri" pitchFamily="34" charset="0"/>
                <a:ea typeface="MS PGothic" panose="020B0600070205080204" pitchFamily="34" charset="-128"/>
                <a:cs typeface="Arial" pitchFamily="34" charset="0"/>
              </a:rPr>
              <a:t>The 1.5-degree egocentric network of A</a:t>
            </a:r>
          </a:p>
          <a:p>
            <a:pPr lvl="1" defTabSz="914400">
              <a:buClr>
                <a:srgbClr val="FF0000"/>
              </a:buClr>
              <a:defRPr/>
            </a:pPr>
            <a:r>
              <a:rPr lang="en-US" kern="0" dirty="0">
                <a:solidFill>
                  <a:srgbClr val="000000"/>
                </a:solidFill>
                <a:latin typeface="Calibri" pitchFamily="34" charset="0"/>
                <a:ea typeface="MS PGothic" panose="020B0600070205080204" pitchFamily="34" charset="-128"/>
                <a:cs typeface="Arial" pitchFamily="34" charset="0"/>
              </a:rPr>
              <a:t>The 2-degree egocentric network of A</a:t>
            </a:r>
          </a:p>
        </p:txBody>
      </p:sp>
      <p:pic>
        <p:nvPicPr>
          <p:cNvPr id="27"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1" y="4856934"/>
            <a:ext cx="30099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72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ko-KR" altLang="en-US" sz="4000" dirty="0">
                <a:effectLst>
                  <a:outerShdw blurRad="38100" dist="38100" dir="2700000" algn="tl">
                    <a:srgbClr val="C0C0C0"/>
                  </a:outerShdw>
                </a:effectLst>
                <a:ea typeface="Gulim" pitchFamily="34" charset="-127"/>
              </a:rPr>
              <a:t>“</a:t>
            </a:r>
            <a:r>
              <a:rPr lang="en-US" altLang="ko-KR" sz="4000" dirty="0">
                <a:effectLst>
                  <a:outerShdw blurRad="38100" dist="38100" dir="2700000" algn="tl">
                    <a:srgbClr val="C0C0C0"/>
                  </a:outerShdw>
                </a:effectLst>
                <a:ea typeface="Gulim" pitchFamily="34" charset="-127"/>
              </a:rPr>
              <a:t>Natural” Networks and Universality</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38414" y="1135480"/>
            <a:ext cx="11272585" cy="5551069"/>
          </a:xfrm>
        </p:spPr>
        <p:txBody>
          <a:bodyPr vert="horz" lIns="92075" tIns="46038" rIns="92075" bIns="46038" rtlCol="0">
            <a:noAutofit/>
          </a:bodyPr>
          <a:lstStyle/>
          <a:p>
            <a:pPr>
              <a:lnSpc>
                <a:spcPct val="110000"/>
              </a:lnSpc>
            </a:pPr>
            <a:r>
              <a:rPr lang="en-US" altLang="ko-KR" dirty="0" smtClean="0">
                <a:ea typeface="Gulim" panose="020B0600000101010101" pitchFamily="34" charset="-127"/>
              </a:rPr>
              <a:t>Consider </a:t>
            </a:r>
            <a:r>
              <a:rPr lang="en-US" altLang="ko-KR" dirty="0">
                <a:ea typeface="Gulim" panose="020B0600000101010101" pitchFamily="34" charset="-127"/>
              </a:rPr>
              <a:t>many kinds of </a:t>
            </a:r>
            <a:r>
              <a:rPr lang="en-US" altLang="ko-KR" dirty="0" smtClean="0">
                <a:ea typeface="Gulim" panose="020B0600000101010101" pitchFamily="34" charset="-127"/>
              </a:rPr>
              <a:t>networks: social</a:t>
            </a:r>
            <a:r>
              <a:rPr lang="en-US" altLang="ko-KR" dirty="0">
                <a:ea typeface="Gulim" panose="020B0600000101010101" pitchFamily="34" charset="-127"/>
              </a:rPr>
              <a:t>, technological, business, economic, content,…</a:t>
            </a:r>
          </a:p>
          <a:p>
            <a:pPr>
              <a:lnSpc>
                <a:spcPct val="110000"/>
              </a:lnSpc>
            </a:pPr>
            <a:r>
              <a:rPr lang="en-US" altLang="ko-KR" dirty="0">
                <a:ea typeface="Gulim" panose="020B0600000101010101" pitchFamily="34" charset="-127"/>
              </a:rPr>
              <a:t>These networks tend to share certain </a:t>
            </a:r>
            <a:r>
              <a:rPr lang="en-US" altLang="ko-KR" i="1" dirty="0">
                <a:solidFill>
                  <a:srgbClr val="009900"/>
                </a:solidFill>
                <a:ea typeface="Gulim" panose="020B0600000101010101" pitchFamily="34" charset="-127"/>
              </a:rPr>
              <a:t>informal</a:t>
            </a:r>
            <a:r>
              <a:rPr lang="en-US" altLang="ko-KR" dirty="0">
                <a:ea typeface="Gulim" panose="020B0600000101010101" pitchFamily="34" charset="-127"/>
              </a:rPr>
              <a:t> properties:</a:t>
            </a:r>
          </a:p>
          <a:p>
            <a:pPr lvl="1">
              <a:lnSpc>
                <a:spcPct val="110000"/>
              </a:lnSpc>
            </a:pPr>
            <a:r>
              <a:rPr lang="en-US" altLang="ko-KR" dirty="0">
                <a:ea typeface="Gulim" panose="020B0600000101010101" pitchFamily="34" charset="-127"/>
              </a:rPr>
              <a:t>large scale; continual growth</a:t>
            </a:r>
          </a:p>
          <a:p>
            <a:pPr lvl="1">
              <a:lnSpc>
                <a:spcPct val="110000"/>
              </a:lnSpc>
            </a:pPr>
            <a:r>
              <a:rPr lang="en-US" altLang="ko-KR" dirty="0">
                <a:ea typeface="Gulim" panose="020B0600000101010101" pitchFamily="34" charset="-127"/>
              </a:rPr>
              <a:t>distributed, organic growth: vertices “decide” who to link to</a:t>
            </a:r>
          </a:p>
          <a:p>
            <a:pPr lvl="1">
              <a:lnSpc>
                <a:spcPct val="110000"/>
              </a:lnSpc>
            </a:pPr>
            <a:r>
              <a:rPr lang="en-US" altLang="ko-KR" dirty="0">
                <a:ea typeface="Gulim" panose="020B0600000101010101" pitchFamily="34" charset="-127"/>
              </a:rPr>
              <a:t>interaction restricted to links</a:t>
            </a:r>
          </a:p>
          <a:p>
            <a:pPr lvl="1">
              <a:lnSpc>
                <a:spcPct val="110000"/>
              </a:lnSpc>
            </a:pPr>
            <a:r>
              <a:rPr lang="en-US" altLang="ko-KR" dirty="0">
                <a:ea typeface="Gulim" panose="020B0600000101010101" pitchFamily="34" charset="-127"/>
              </a:rPr>
              <a:t>mixture of local and long-distance connections</a:t>
            </a:r>
          </a:p>
          <a:p>
            <a:pPr lvl="1">
              <a:lnSpc>
                <a:spcPct val="110000"/>
              </a:lnSpc>
            </a:pPr>
            <a:r>
              <a:rPr lang="en-US" altLang="ko-KR" dirty="0">
                <a:ea typeface="Gulim" panose="020B0600000101010101" pitchFamily="34" charset="-127"/>
              </a:rPr>
              <a:t>abstract notions of distance: geographical, content, social,…</a:t>
            </a:r>
          </a:p>
          <a:p>
            <a:pPr>
              <a:lnSpc>
                <a:spcPct val="110000"/>
              </a:lnSpc>
            </a:pPr>
            <a:r>
              <a:rPr lang="en-US" altLang="ko-KR" i="1" dirty="0">
                <a:solidFill>
                  <a:srgbClr val="009900"/>
                </a:solidFill>
                <a:ea typeface="Gulim" panose="020B0600000101010101" pitchFamily="34" charset="-127"/>
              </a:rPr>
              <a:t>Social network theory and link analysis</a:t>
            </a:r>
          </a:p>
          <a:p>
            <a:pPr lvl="1">
              <a:lnSpc>
                <a:spcPct val="110000"/>
              </a:lnSpc>
            </a:pPr>
            <a:r>
              <a:rPr lang="en-US" altLang="ko-KR" dirty="0">
                <a:ea typeface="Gulim" panose="020B0600000101010101" pitchFamily="34" charset="-127"/>
              </a:rPr>
              <a:t>Do natural networks share more </a:t>
            </a:r>
            <a:r>
              <a:rPr lang="en-US" altLang="ko-KR" i="1" dirty="0">
                <a:solidFill>
                  <a:srgbClr val="009900"/>
                </a:solidFill>
                <a:ea typeface="Gulim" panose="020B0600000101010101" pitchFamily="34" charset="-127"/>
              </a:rPr>
              <a:t>quantitative</a:t>
            </a:r>
            <a:r>
              <a:rPr lang="en-US" altLang="ko-KR" dirty="0">
                <a:ea typeface="Gulim" panose="020B0600000101010101" pitchFamily="34" charset="-127"/>
              </a:rPr>
              <a:t> universals?</a:t>
            </a:r>
          </a:p>
          <a:p>
            <a:pPr lvl="1">
              <a:lnSpc>
                <a:spcPct val="110000"/>
              </a:lnSpc>
            </a:pPr>
            <a:r>
              <a:rPr lang="en-US" altLang="ko-KR" dirty="0">
                <a:ea typeface="Gulim" panose="020B0600000101010101" pitchFamily="34" charset="-127"/>
              </a:rPr>
              <a:t>What would these “universals” be?</a:t>
            </a:r>
          </a:p>
          <a:p>
            <a:pPr lvl="1">
              <a:lnSpc>
                <a:spcPct val="110000"/>
              </a:lnSpc>
            </a:pPr>
            <a:r>
              <a:rPr lang="en-US" altLang="ko-KR" dirty="0">
                <a:ea typeface="Gulim" panose="020B0600000101010101" pitchFamily="34" charset="-127"/>
              </a:rPr>
              <a:t>How can we make them precise and measure them?</a:t>
            </a:r>
          </a:p>
          <a:p>
            <a:pPr lvl="1">
              <a:lnSpc>
                <a:spcPct val="110000"/>
              </a:lnSpc>
            </a:pPr>
            <a:r>
              <a:rPr lang="en-US" altLang="ko-KR" dirty="0">
                <a:ea typeface="Gulim" panose="020B0600000101010101" pitchFamily="34" charset="-127"/>
              </a:rPr>
              <a:t>How can we explain their universality?</a:t>
            </a:r>
          </a:p>
        </p:txBody>
      </p:sp>
    </p:spTree>
    <p:extLst>
      <p:ext uri="{BB962C8B-B14F-4D97-AF65-F5344CB8AC3E}">
        <p14:creationId xmlns:p14="http://schemas.microsoft.com/office/powerpoint/2010/main" val="64465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en-US" dirty="0">
                <a:effectLst>
                  <a:outerShdw blurRad="38100" dist="38100" dir="2700000" algn="tl">
                    <a:srgbClr val="C0C0C0"/>
                  </a:outerShdw>
                </a:effectLst>
              </a:rPr>
              <a:t>Introduction to </a:t>
            </a:r>
            <a:r>
              <a:rPr lang="en-US" altLang="ko-KR" dirty="0">
                <a:effectLst>
                  <a:outerShdw blurRad="38100" dist="38100" dir="2700000" algn="tl">
                    <a:srgbClr val="C0C0C0"/>
                  </a:outerShdw>
                </a:effectLst>
                <a:ea typeface="Gulim" pitchFamily="34" charset="-127"/>
              </a:rPr>
              <a:t>Networks</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sz="4000" dirty="0">
                <a:latin typeface="Calibri" panose="020F0502020204030204" pitchFamily="34" charset="0"/>
                <a:ea typeface="SimSun" panose="02010600030101010101" pitchFamily="2" charset="-122"/>
              </a:rPr>
              <a:t>Basic Measures of Networks </a:t>
            </a:r>
          </a:p>
          <a:p>
            <a:pPr>
              <a:lnSpc>
                <a:spcPct val="150000"/>
              </a:lnSpc>
            </a:pPr>
            <a:r>
              <a:rPr lang="en-US" altLang="ko-KR" sz="4000" dirty="0">
                <a:latin typeface="Calibri" panose="020F0502020204030204" pitchFamily="34" charset="0"/>
                <a:ea typeface="SimSun" panose="02010600030101010101" pitchFamily="2" charset="-122"/>
              </a:rPr>
              <a:t>Centrality Analysis in Networks</a:t>
            </a:r>
          </a:p>
          <a:p>
            <a:pPr>
              <a:lnSpc>
                <a:spcPct val="150000"/>
              </a:lnSpc>
            </a:pPr>
            <a:r>
              <a:rPr lang="en-US" altLang="ko-KR" sz="4000" dirty="0">
                <a:latin typeface="Calibri" panose="020F0502020204030204" pitchFamily="34" charset="0"/>
                <a:ea typeface="SimSun" panose="02010600030101010101" pitchFamily="2" charset="-122"/>
              </a:rPr>
              <a:t>Modeling of Network Formation</a:t>
            </a:r>
          </a:p>
          <a:p>
            <a:pPr>
              <a:lnSpc>
                <a:spcPct val="150000"/>
              </a:lnSpc>
            </a:pPr>
            <a:r>
              <a:rPr lang="en-US" altLang="ko-KR" sz="4000" dirty="0">
                <a:latin typeface="Calibri" panose="020F0502020204030204" pitchFamily="34" charset="0"/>
                <a:ea typeface="SimSun" panose="02010600030101010101" pitchFamily="2" charset="-122"/>
              </a:rPr>
              <a:t>Primitives of Social Networks</a:t>
            </a:r>
          </a:p>
          <a:p>
            <a:pPr>
              <a:lnSpc>
                <a:spcPct val="150000"/>
              </a:lnSpc>
            </a:pPr>
            <a:r>
              <a:rPr lang="en-US" altLang="zh-CN" sz="4000" dirty="0">
                <a:latin typeface="Calibri" panose="020F0502020204030204" pitchFamily="34" charset="0"/>
                <a:ea typeface="SimSun" panose="02010600030101010101" pitchFamily="2" charset="-122"/>
              </a:rPr>
              <a:t>Summary</a:t>
            </a:r>
          </a:p>
        </p:txBody>
      </p:sp>
      <p:sp>
        <p:nvSpPr>
          <p:cNvPr id="4" name="AutoShape 8"/>
          <p:cNvSpPr>
            <a:spLocks noChangeArrowheads="1"/>
          </p:cNvSpPr>
          <p:nvPr/>
        </p:nvSpPr>
        <p:spPr bwMode="auto">
          <a:xfrm rot="9129169">
            <a:off x="3816682" y="5396296"/>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65911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en-US" sz="4000" dirty="0" smtClean="0">
                <a:effectLst>
                  <a:outerShdw blurRad="38100" dist="38100" dir="2700000" algn="tl">
                    <a:srgbClr val="C0C0C0"/>
                  </a:outerShdw>
                </a:effectLst>
              </a:rPr>
              <a:t>Some Typical Network </a:t>
            </a:r>
            <a:r>
              <a:rPr lang="en-US" altLang="en-US" sz="4000" dirty="0">
                <a:effectLst>
                  <a:outerShdw blurRad="38100" dist="38100" dir="2700000" algn="tl">
                    <a:srgbClr val="C0C0C0"/>
                  </a:outerShdw>
                </a:effectLst>
              </a:rPr>
              <a:t>Data Sets</a:t>
            </a:r>
            <a:endParaRPr lang="en-US" altLang="zh-CN" sz="4000" b="1" dirty="0">
              <a:ea typeface="SimSun" panose="02010600030101010101" pitchFamily="2" charset="-122"/>
            </a:endParaRPr>
          </a:p>
        </p:txBody>
      </p:sp>
      <p:sp>
        <p:nvSpPr>
          <p:cNvPr id="24579" name="Rectangle 3"/>
          <p:cNvSpPr>
            <a:spLocks noGrp="1" noChangeArrowheads="1"/>
          </p:cNvSpPr>
          <p:nvPr>
            <p:ph type="body" sz="half" idx="1"/>
          </p:nvPr>
        </p:nvSpPr>
        <p:spPr>
          <a:xfrm>
            <a:off x="615601" y="1167828"/>
            <a:ext cx="10785113" cy="5455819"/>
          </a:xfrm>
        </p:spPr>
        <p:txBody>
          <a:bodyPr vert="horz" lIns="92075" tIns="46038" rIns="92075" bIns="46038" rtlCol="0">
            <a:noAutofit/>
          </a:bodyPr>
          <a:lstStyle/>
          <a:p>
            <a:pPr>
              <a:spcBef>
                <a:spcPts val="200"/>
              </a:spcBef>
            </a:pPr>
            <a:r>
              <a:rPr lang="en-US" altLang="en-US" dirty="0" smtClean="0"/>
              <a:t>Collaboration </a:t>
            </a:r>
            <a:r>
              <a:rPr lang="en-US" altLang="en-US" dirty="0"/>
              <a:t>graphs</a:t>
            </a:r>
          </a:p>
          <a:p>
            <a:pPr lvl="1">
              <a:spcBef>
                <a:spcPts val="200"/>
              </a:spcBef>
            </a:pPr>
            <a:r>
              <a:rPr lang="en-US" altLang="en-US" dirty="0"/>
              <a:t>Co-authorships among authors</a:t>
            </a:r>
          </a:p>
          <a:p>
            <a:pPr lvl="1">
              <a:spcBef>
                <a:spcPts val="200"/>
              </a:spcBef>
            </a:pPr>
            <a:r>
              <a:rPr lang="en-US" altLang="en-US" dirty="0"/>
              <a:t>co-appearance in movies by actors/actresses</a:t>
            </a:r>
          </a:p>
          <a:p>
            <a:pPr>
              <a:spcBef>
                <a:spcPts val="200"/>
              </a:spcBef>
            </a:pPr>
            <a:r>
              <a:rPr lang="en-US" altLang="en-US" dirty="0"/>
              <a:t>Who-Talks-to-Whom graphs</a:t>
            </a:r>
          </a:p>
          <a:p>
            <a:pPr lvl="1">
              <a:spcBef>
                <a:spcPts val="200"/>
              </a:spcBef>
            </a:pPr>
            <a:r>
              <a:rPr lang="en-US" altLang="en-US" dirty="0"/>
              <a:t>Microsoft IM (Instant-Messaging)-graphs</a:t>
            </a:r>
          </a:p>
          <a:p>
            <a:pPr>
              <a:spcBef>
                <a:spcPts val="200"/>
              </a:spcBef>
            </a:pPr>
            <a:r>
              <a:rPr lang="en-US" altLang="en-US" dirty="0"/>
              <a:t>Information Linkage graphs</a:t>
            </a:r>
          </a:p>
          <a:p>
            <a:pPr lvl="1">
              <a:spcBef>
                <a:spcPts val="200"/>
              </a:spcBef>
            </a:pPr>
            <a:r>
              <a:rPr lang="en-US" altLang="en-US" dirty="0"/>
              <a:t>Web, citation graphs</a:t>
            </a:r>
          </a:p>
          <a:p>
            <a:pPr>
              <a:spcBef>
                <a:spcPts val="200"/>
              </a:spcBef>
            </a:pPr>
            <a:r>
              <a:rPr lang="en-US" altLang="en-US" dirty="0"/>
              <a:t>Technological graphs</a:t>
            </a:r>
          </a:p>
          <a:p>
            <a:pPr lvl="1">
              <a:spcBef>
                <a:spcPts val="200"/>
              </a:spcBef>
            </a:pPr>
            <a:r>
              <a:rPr lang="en-US" altLang="en-US" dirty="0"/>
              <a:t>Interconnections among computers</a:t>
            </a:r>
          </a:p>
          <a:p>
            <a:pPr lvl="1">
              <a:spcBef>
                <a:spcPts val="200"/>
              </a:spcBef>
            </a:pPr>
            <a:r>
              <a:rPr lang="en-US" altLang="en-US" dirty="0"/>
              <a:t>Physical, economic networks</a:t>
            </a:r>
          </a:p>
          <a:p>
            <a:pPr>
              <a:spcBef>
                <a:spcPts val="200"/>
              </a:spcBef>
            </a:pPr>
            <a:r>
              <a:rPr lang="en-US" altLang="en-US" dirty="0"/>
              <a:t>Networks in the Natural World</a:t>
            </a:r>
          </a:p>
          <a:p>
            <a:pPr lvl="1">
              <a:spcBef>
                <a:spcPts val="200"/>
              </a:spcBef>
            </a:pPr>
            <a:r>
              <a:rPr lang="en-US" altLang="en-US" dirty="0"/>
              <a:t>Food Web: who eats whom</a:t>
            </a:r>
          </a:p>
          <a:p>
            <a:pPr lvl="1">
              <a:spcBef>
                <a:spcPts val="200"/>
              </a:spcBef>
            </a:pPr>
            <a:r>
              <a:rPr lang="en-US" altLang="en-US" dirty="0"/>
              <a:t>Neural connections within an organism’s brain</a:t>
            </a:r>
          </a:p>
          <a:p>
            <a:pPr lvl="1">
              <a:spcBef>
                <a:spcPts val="200"/>
              </a:spcBef>
            </a:pPr>
            <a:r>
              <a:rPr lang="en-US" altLang="en-US" dirty="0"/>
              <a:t>Cells </a:t>
            </a:r>
            <a:r>
              <a:rPr lang="en-US" altLang="en-US" dirty="0" smtClean="0"/>
              <a:t>metabolism</a:t>
            </a:r>
            <a:endParaRPr lang="en-US" altLang="en-US" dirty="0"/>
          </a:p>
        </p:txBody>
      </p:sp>
    </p:spTree>
    <p:extLst>
      <p:ext uri="{BB962C8B-B14F-4D97-AF65-F5344CB8AC3E}">
        <p14:creationId xmlns:p14="http://schemas.microsoft.com/office/powerpoint/2010/main" val="595385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dirty="0">
                <a:effectLst>
                  <a:outerShdw blurRad="38100" dist="38100" dir="2700000" algn="tl">
                    <a:srgbClr val="C0C0C0"/>
                  </a:outerShdw>
                </a:effectLst>
              </a:rPr>
              <a:t>Summary</a:t>
            </a:r>
            <a:endParaRPr lang="en-US" b="1" dirty="0">
              <a:solidFill>
                <a:prstClr val="black"/>
              </a:solidFill>
            </a:endParaRPr>
          </a:p>
        </p:txBody>
      </p:sp>
      <p:sp>
        <p:nvSpPr>
          <p:cNvPr id="3" name="Content Placeholder 2"/>
          <p:cNvSpPr>
            <a:spLocks noGrp="1"/>
          </p:cNvSpPr>
          <p:nvPr>
            <p:ph idx="1"/>
          </p:nvPr>
        </p:nvSpPr>
        <p:spPr>
          <a:xfrm>
            <a:off x="970671" y="1221605"/>
            <a:ext cx="10819253" cy="5225660"/>
          </a:xfrm>
        </p:spPr>
        <p:txBody>
          <a:bodyPr/>
          <a:lstStyle/>
          <a:p>
            <a:pPr>
              <a:lnSpc>
                <a:spcPct val="150000"/>
              </a:lnSpc>
            </a:pPr>
            <a:r>
              <a:rPr lang="en-US" altLang="ko-KR" dirty="0" smtClean="0">
                <a:ea typeface="SimSun" panose="02010600030101010101" pitchFamily="2" charset="-122"/>
              </a:rPr>
              <a:t>Primitives </a:t>
            </a:r>
            <a:r>
              <a:rPr lang="en-US" altLang="ko-KR" dirty="0">
                <a:ea typeface="SimSun" panose="02010600030101010101" pitchFamily="2" charset="-122"/>
              </a:rPr>
              <a:t>for networks </a:t>
            </a:r>
          </a:p>
          <a:p>
            <a:pPr>
              <a:lnSpc>
                <a:spcPct val="150000"/>
              </a:lnSpc>
            </a:pPr>
            <a:r>
              <a:rPr lang="en-US" altLang="ko-KR" dirty="0">
                <a:ea typeface="SimSun" panose="02010600030101010101" pitchFamily="2" charset="-122"/>
              </a:rPr>
              <a:t>Measure and metrics of networks</a:t>
            </a:r>
          </a:p>
          <a:p>
            <a:pPr lvl="1">
              <a:lnSpc>
                <a:spcPct val="150000"/>
              </a:lnSpc>
            </a:pPr>
            <a:r>
              <a:rPr lang="en-US" altLang="ko-KR" dirty="0">
                <a:ea typeface="SimSun" panose="02010600030101010101" pitchFamily="2" charset="-122"/>
              </a:rPr>
              <a:t>Degree, eigenvalue, Katz, PageRank, HITS</a:t>
            </a:r>
          </a:p>
          <a:p>
            <a:pPr>
              <a:lnSpc>
                <a:spcPct val="150000"/>
              </a:lnSpc>
            </a:pPr>
            <a:r>
              <a:rPr lang="en-US" altLang="ko-KR" dirty="0">
                <a:ea typeface="SimSun" panose="02010600030101010101" pitchFamily="2" charset="-122"/>
              </a:rPr>
              <a:t>Models of network formation</a:t>
            </a:r>
          </a:p>
          <a:p>
            <a:pPr lvl="1">
              <a:lnSpc>
                <a:spcPct val="150000"/>
              </a:lnSpc>
            </a:pPr>
            <a:r>
              <a:rPr lang="en-US" altLang="ko-KR" dirty="0" err="1">
                <a:ea typeface="Gulim" panose="020B0600000101010101" pitchFamily="34" charset="-127"/>
              </a:rPr>
              <a:t>Erdös-Rényi</a:t>
            </a:r>
            <a:r>
              <a:rPr lang="en-US" altLang="ko-KR" dirty="0">
                <a:ea typeface="SimSun" panose="02010600030101010101" pitchFamily="2" charset="-122"/>
              </a:rPr>
              <a:t>, </a:t>
            </a:r>
            <a:r>
              <a:rPr lang="en-US" altLang="en-US" dirty="0"/>
              <a:t>Watts and </a:t>
            </a:r>
            <a:r>
              <a:rPr lang="en-US" altLang="en-US" dirty="0" err="1"/>
              <a:t>Strogatz</a:t>
            </a:r>
            <a:r>
              <a:rPr lang="en-US" altLang="en-US" dirty="0"/>
              <a:t>, </a:t>
            </a:r>
            <a:r>
              <a:rPr lang="en-US" altLang="ko-KR" dirty="0">
                <a:ea typeface="SimSun" panose="02010600030101010101" pitchFamily="2" charset="-122"/>
              </a:rPr>
              <a:t>scale-free</a:t>
            </a:r>
          </a:p>
          <a:p>
            <a:pPr>
              <a:lnSpc>
                <a:spcPct val="150000"/>
              </a:lnSpc>
            </a:pPr>
            <a:r>
              <a:rPr lang="en-US" altLang="ko-KR" dirty="0">
                <a:ea typeface="SimSun" panose="02010600030101010101" pitchFamily="2" charset="-122"/>
              </a:rPr>
              <a:t>Social networks</a:t>
            </a:r>
          </a:p>
        </p:txBody>
      </p:sp>
    </p:spTree>
    <p:extLst>
      <p:ext uri="{BB962C8B-B14F-4D97-AF65-F5344CB8AC3E}">
        <p14:creationId xmlns:p14="http://schemas.microsoft.com/office/powerpoint/2010/main" val="3139351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dirty="0" smtClean="0">
                <a:effectLst>
                  <a:outerShdw blurRad="38100" dist="38100" dir="2700000" algn="tl">
                    <a:srgbClr val="C0C0C0"/>
                  </a:outerShdw>
                </a:effectLst>
                <a:ea typeface="SimSun" pitchFamily="2" charset="-122"/>
              </a:rPr>
              <a:t>References: </a:t>
            </a:r>
            <a:r>
              <a:rPr lang="en-US" altLang="zh-CN" dirty="0">
                <a:effectLst>
                  <a:outerShdw blurRad="38100" dist="38100" dir="2700000" algn="tl">
                    <a:srgbClr val="C0C0C0"/>
                  </a:outerShdw>
                </a:effectLst>
                <a:ea typeface="SimSun" pitchFamily="2" charset="-122"/>
              </a:rPr>
              <a:t>Introduction to Networks</a:t>
            </a:r>
            <a:endParaRPr lang="en-US" b="1" dirty="0">
              <a:solidFill>
                <a:prstClr val="black"/>
              </a:solidFill>
            </a:endParaRPr>
          </a:p>
        </p:txBody>
      </p:sp>
      <p:sp>
        <p:nvSpPr>
          <p:cNvPr id="3" name="Content Placeholder 2"/>
          <p:cNvSpPr>
            <a:spLocks noGrp="1"/>
          </p:cNvSpPr>
          <p:nvPr>
            <p:ph idx="1"/>
          </p:nvPr>
        </p:nvSpPr>
        <p:spPr>
          <a:xfrm>
            <a:off x="577655" y="1142180"/>
            <a:ext cx="11268221" cy="5530887"/>
          </a:xfrm>
        </p:spPr>
        <p:txBody>
          <a:bodyPr/>
          <a:lstStyle/>
          <a:p>
            <a:r>
              <a:rPr lang="en-US" altLang="zh-CN" sz="2000" dirty="0" smtClean="0">
                <a:ea typeface="SimSun" panose="02010600030101010101" pitchFamily="2" charset="-122"/>
              </a:rPr>
              <a:t>S</a:t>
            </a:r>
            <a:r>
              <a:rPr lang="en-US" altLang="zh-CN" sz="2000" dirty="0">
                <a:ea typeface="SimSun" panose="02010600030101010101" pitchFamily="2" charset="-122"/>
              </a:rPr>
              <a:t>. </a:t>
            </a:r>
            <a:r>
              <a:rPr lang="en-US" altLang="zh-CN" sz="2000" dirty="0" err="1">
                <a:ea typeface="SimSun" panose="02010600030101010101" pitchFamily="2" charset="-122"/>
              </a:rPr>
              <a:t>Brin</a:t>
            </a:r>
            <a:r>
              <a:rPr lang="en-US" altLang="zh-CN" sz="2000" dirty="0">
                <a:ea typeface="SimSun" panose="02010600030101010101" pitchFamily="2" charset="-122"/>
              </a:rPr>
              <a:t> and L. Page, The anatomy of a large scale </a:t>
            </a:r>
            <a:r>
              <a:rPr lang="en-US" altLang="zh-CN" sz="2000" dirty="0" err="1">
                <a:ea typeface="SimSun" panose="02010600030101010101" pitchFamily="2" charset="-122"/>
              </a:rPr>
              <a:t>hypertextual</a:t>
            </a:r>
            <a:r>
              <a:rPr lang="en-US" altLang="zh-CN" sz="2000" dirty="0">
                <a:ea typeface="SimSun" panose="02010600030101010101" pitchFamily="2" charset="-122"/>
              </a:rPr>
              <a:t> Web search engine. </a:t>
            </a:r>
            <a:r>
              <a:rPr lang="en-US" altLang="zh-CN" sz="2000" dirty="0" smtClean="0">
                <a:ea typeface="SimSun" panose="02010600030101010101" pitchFamily="2" charset="-122"/>
              </a:rPr>
              <a:t>WWW7.</a:t>
            </a:r>
          </a:p>
          <a:p>
            <a:r>
              <a:rPr lang="en-US" altLang="zh-CN" sz="2000" dirty="0" smtClean="0">
                <a:solidFill>
                  <a:srgbClr val="000000"/>
                </a:solidFill>
                <a:ea typeface="SimSun" panose="02010600030101010101" pitchFamily="2" charset="-122"/>
              </a:rPr>
              <a:t>S</a:t>
            </a:r>
            <a:r>
              <a:rPr lang="en-US" altLang="zh-CN" sz="2000" dirty="0">
                <a:solidFill>
                  <a:srgbClr val="000000"/>
                </a:solidFill>
                <a:ea typeface="SimSun" panose="02010600030101010101" pitchFamily="2" charset="-122"/>
              </a:rPr>
              <a:t>. </a:t>
            </a:r>
            <a:r>
              <a:rPr lang="en-US" altLang="zh-CN" sz="2000" dirty="0" err="1">
                <a:solidFill>
                  <a:srgbClr val="000000"/>
                </a:solidFill>
                <a:ea typeface="SimSun" panose="02010600030101010101" pitchFamily="2" charset="-122"/>
              </a:rPr>
              <a:t>Chakrabarti</a:t>
            </a:r>
            <a:r>
              <a:rPr lang="en-US" altLang="zh-CN" sz="2000" dirty="0">
                <a:solidFill>
                  <a:srgbClr val="000000"/>
                </a:solidFill>
                <a:ea typeface="SimSun" panose="02010600030101010101" pitchFamily="2" charset="-122"/>
              </a:rPr>
              <a:t>, B. Dom, D. Gibson, J. Kleinberg, S.R. Kumar, P. </a:t>
            </a:r>
            <a:r>
              <a:rPr lang="en-US" altLang="zh-CN" sz="2000" dirty="0" err="1">
                <a:solidFill>
                  <a:srgbClr val="000000"/>
                </a:solidFill>
                <a:ea typeface="SimSun" panose="02010600030101010101" pitchFamily="2" charset="-122"/>
              </a:rPr>
              <a:t>Raghavan</a:t>
            </a:r>
            <a:r>
              <a:rPr lang="en-US" altLang="zh-CN" sz="2000" dirty="0">
                <a:solidFill>
                  <a:srgbClr val="000000"/>
                </a:solidFill>
                <a:ea typeface="SimSun" panose="02010600030101010101" pitchFamily="2" charset="-122"/>
              </a:rPr>
              <a:t>, S. </a:t>
            </a:r>
            <a:r>
              <a:rPr lang="en-US" altLang="zh-CN" sz="2000" dirty="0" err="1">
                <a:solidFill>
                  <a:srgbClr val="000000"/>
                </a:solidFill>
                <a:ea typeface="SimSun" panose="02010600030101010101" pitchFamily="2" charset="-122"/>
              </a:rPr>
              <a:t>Rajagopalan</a:t>
            </a:r>
            <a:r>
              <a:rPr lang="en-US" altLang="zh-CN" sz="2000" dirty="0">
                <a:solidFill>
                  <a:srgbClr val="000000"/>
                </a:solidFill>
                <a:ea typeface="SimSun" panose="02010600030101010101" pitchFamily="2" charset="-122"/>
              </a:rPr>
              <a:t>, and A. Tomkins, Mining the link structure of the World Wide Web. IEEE </a:t>
            </a:r>
            <a:r>
              <a:rPr lang="en-US" altLang="zh-CN" sz="2000" dirty="0" smtClean="0">
                <a:solidFill>
                  <a:srgbClr val="000000"/>
                </a:solidFill>
                <a:ea typeface="SimSun" panose="02010600030101010101" pitchFamily="2" charset="-122"/>
              </a:rPr>
              <a:t>Computer’99</a:t>
            </a:r>
            <a:endParaRPr lang="en-US" altLang="zh-CN" sz="2000" dirty="0" smtClean="0">
              <a:ea typeface="SimSun" panose="02010600030101010101" pitchFamily="2" charset="-122"/>
            </a:endParaRPr>
          </a:p>
          <a:p>
            <a:r>
              <a:rPr lang="en-US" altLang="zh-CN" sz="2000" dirty="0" smtClean="0">
                <a:solidFill>
                  <a:srgbClr val="000000"/>
                </a:solidFill>
                <a:ea typeface="SimSun" panose="02010600030101010101" pitchFamily="2" charset="-122"/>
              </a:rPr>
              <a:t>D</a:t>
            </a:r>
            <a:r>
              <a:rPr lang="en-US" altLang="zh-CN" sz="2000" dirty="0">
                <a:solidFill>
                  <a:srgbClr val="000000"/>
                </a:solidFill>
                <a:ea typeface="SimSun" panose="02010600030101010101" pitchFamily="2" charset="-122"/>
              </a:rPr>
              <a:t>. </a:t>
            </a:r>
            <a:r>
              <a:rPr lang="en-US" altLang="zh-CN" sz="2000" dirty="0" err="1">
                <a:solidFill>
                  <a:srgbClr val="000000"/>
                </a:solidFill>
                <a:ea typeface="SimSun" panose="02010600030101010101" pitchFamily="2" charset="-122"/>
              </a:rPr>
              <a:t>Cai</a:t>
            </a:r>
            <a:r>
              <a:rPr lang="en-US" altLang="zh-CN" sz="2000" dirty="0">
                <a:solidFill>
                  <a:srgbClr val="000000"/>
                </a:solidFill>
                <a:ea typeface="SimSun" panose="02010600030101010101" pitchFamily="2" charset="-122"/>
              </a:rPr>
              <a:t>, X. He, J. Wen, and W. Ma, Block-level Link Analysis</a:t>
            </a:r>
            <a:r>
              <a:rPr lang="en-US" altLang="zh-CN" sz="2000" dirty="0">
                <a:ea typeface="SimSun" panose="02010600030101010101" pitchFamily="2" charset="-122"/>
              </a:rPr>
              <a:t>. </a:t>
            </a:r>
            <a:r>
              <a:rPr lang="en-US" altLang="zh-CN" sz="2000" dirty="0" smtClean="0">
                <a:solidFill>
                  <a:srgbClr val="000000"/>
                </a:solidFill>
                <a:ea typeface="SimSun" panose="02010600030101010101" pitchFamily="2" charset="-122"/>
              </a:rPr>
              <a:t>SIGIR'2004</a:t>
            </a:r>
          </a:p>
          <a:p>
            <a:r>
              <a:rPr lang="en-US" altLang="zh-CN" sz="2000" dirty="0" smtClean="0">
                <a:ea typeface="SimSun" panose="02010600030101010101" pitchFamily="2" charset="-122"/>
              </a:rPr>
              <a:t>P</a:t>
            </a:r>
            <a:r>
              <a:rPr lang="en-US" altLang="zh-CN" sz="2000" dirty="0">
                <a:ea typeface="SimSun" panose="02010600030101010101" pitchFamily="2" charset="-122"/>
              </a:rPr>
              <a:t>. </a:t>
            </a:r>
            <a:r>
              <a:rPr lang="en-US" altLang="zh-CN" sz="2000" dirty="0" err="1">
                <a:ea typeface="SimSun" panose="02010600030101010101" pitchFamily="2" charset="-122"/>
              </a:rPr>
              <a:t>Domingos</a:t>
            </a:r>
            <a:r>
              <a:rPr lang="en-US" altLang="zh-CN" sz="2000" dirty="0">
                <a:ea typeface="SimSun" panose="02010600030101010101" pitchFamily="2" charset="-122"/>
              </a:rPr>
              <a:t>, Mining Social Networks for Viral Marketing. IEEE Intelligent Systems, 20(1), 80-82, </a:t>
            </a:r>
            <a:r>
              <a:rPr lang="en-US" altLang="zh-CN" sz="2000" dirty="0" smtClean="0">
                <a:ea typeface="SimSun" panose="02010600030101010101" pitchFamily="2" charset="-122"/>
              </a:rPr>
              <a:t>2005</a:t>
            </a:r>
          </a:p>
          <a:p>
            <a:r>
              <a:rPr lang="en-US" altLang="en-US" sz="2000" dirty="0" smtClean="0">
                <a:ea typeface="SimSun" panose="02010600030101010101" pitchFamily="2" charset="-122"/>
              </a:rPr>
              <a:t>D</a:t>
            </a:r>
            <a:r>
              <a:rPr lang="en-US" altLang="en-US" sz="2000" dirty="0">
                <a:ea typeface="SimSun" panose="02010600030101010101" pitchFamily="2" charset="-122"/>
              </a:rPr>
              <a:t>. Easley and J. Kleinberg, Networks, Crowds, and Markets: Reasoning About a Highly Connected World, Cambridge Univ. Press, </a:t>
            </a:r>
            <a:r>
              <a:rPr lang="en-US" altLang="en-US" sz="2000" dirty="0" smtClean="0">
                <a:ea typeface="SimSun" panose="02010600030101010101" pitchFamily="2" charset="-122"/>
              </a:rPr>
              <a:t>2010</a:t>
            </a:r>
          </a:p>
          <a:p>
            <a:r>
              <a:rPr lang="en-US" altLang="zh-CN" sz="2000" dirty="0" smtClean="0">
                <a:ea typeface="SimSun" panose="02010600030101010101" pitchFamily="2" charset="-122"/>
              </a:rPr>
              <a:t>L</a:t>
            </a:r>
            <a:r>
              <a:rPr lang="en-US" altLang="zh-CN" sz="2000" dirty="0">
                <a:ea typeface="SimSun" panose="02010600030101010101" pitchFamily="2" charset="-122"/>
              </a:rPr>
              <a:t>. </a:t>
            </a:r>
            <a:r>
              <a:rPr lang="en-US" altLang="zh-CN" sz="2000" dirty="0" err="1">
                <a:ea typeface="SimSun" panose="02010600030101010101" pitchFamily="2" charset="-122"/>
              </a:rPr>
              <a:t>Getoor</a:t>
            </a:r>
            <a:r>
              <a:rPr lang="en-US" altLang="zh-CN" sz="2000" dirty="0">
                <a:ea typeface="SimSun" panose="02010600030101010101" pitchFamily="2" charset="-122"/>
              </a:rPr>
              <a:t>: Lecture notes from </a:t>
            </a:r>
            <a:r>
              <a:rPr lang="en-US" altLang="zh-CN" sz="2000" dirty="0" err="1">
                <a:ea typeface="SimSun" panose="02010600030101010101" pitchFamily="2" charset="-122"/>
              </a:rPr>
              <a:t>Lise</a:t>
            </a:r>
            <a:r>
              <a:rPr lang="en-US" altLang="zh-CN" sz="2000" dirty="0">
                <a:ea typeface="SimSun" panose="02010600030101010101" pitchFamily="2" charset="-122"/>
              </a:rPr>
              <a:t> </a:t>
            </a:r>
            <a:r>
              <a:rPr lang="en-US" altLang="zh-CN" sz="2000" dirty="0" err="1">
                <a:ea typeface="SimSun" panose="02010600030101010101" pitchFamily="2" charset="-122"/>
              </a:rPr>
              <a:t>Getoor’s</a:t>
            </a:r>
            <a:r>
              <a:rPr lang="en-US" altLang="zh-CN" sz="2000" dirty="0">
                <a:ea typeface="SimSun" panose="02010600030101010101" pitchFamily="2" charset="-122"/>
              </a:rPr>
              <a:t> website: </a:t>
            </a:r>
            <a:r>
              <a:rPr lang="en-US" altLang="zh-CN" sz="2000" dirty="0">
                <a:ea typeface="SimSun" panose="02010600030101010101" pitchFamily="2" charset="-122"/>
                <a:hlinkClick r:id="rId3"/>
              </a:rPr>
              <a:t>www.cs.umd.edu/~</a:t>
            </a:r>
            <a:r>
              <a:rPr lang="en-US" altLang="zh-CN" sz="2000" dirty="0" smtClean="0">
                <a:ea typeface="SimSun" panose="02010600030101010101" pitchFamily="2" charset="-122"/>
                <a:hlinkClick r:id="rId3"/>
              </a:rPr>
              <a:t>getoor/</a:t>
            </a:r>
            <a:endParaRPr lang="en-US" altLang="zh-CN" sz="2000" dirty="0" smtClean="0">
              <a:ea typeface="SimSun" panose="02010600030101010101" pitchFamily="2" charset="-122"/>
            </a:endParaRPr>
          </a:p>
          <a:p>
            <a:r>
              <a:rPr lang="en-US" altLang="zh-CN" sz="2000" dirty="0" smtClean="0">
                <a:ea typeface="SimSun" panose="02010600030101010101" pitchFamily="2" charset="-122"/>
              </a:rPr>
              <a:t>D</a:t>
            </a:r>
            <a:r>
              <a:rPr lang="en-US" altLang="zh-CN" sz="2000" dirty="0">
                <a:ea typeface="SimSun" panose="02010600030101010101" pitchFamily="2" charset="-122"/>
              </a:rPr>
              <a:t>. Kempe, J. Kleinberg, and E. </a:t>
            </a:r>
            <a:r>
              <a:rPr lang="en-US" altLang="zh-CN" sz="2000" dirty="0" err="1">
                <a:ea typeface="SimSun" panose="02010600030101010101" pitchFamily="2" charset="-122"/>
              </a:rPr>
              <a:t>Tardos</a:t>
            </a:r>
            <a:r>
              <a:rPr lang="en-US" altLang="zh-CN" sz="2000" dirty="0">
                <a:ea typeface="SimSun" panose="02010600030101010101" pitchFamily="2" charset="-122"/>
              </a:rPr>
              <a:t>, Maximizing the Spread of Influence through a Social Network. </a:t>
            </a:r>
            <a:r>
              <a:rPr lang="en-US" altLang="zh-CN" sz="2000" dirty="0" smtClean="0">
                <a:ea typeface="SimSun" panose="02010600030101010101" pitchFamily="2" charset="-122"/>
              </a:rPr>
              <a:t>KDD’03</a:t>
            </a:r>
          </a:p>
          <a:p>
            <a:r>
              <a:rPr lang="en-US" altLang="en-US" sz="2000" dirty="0" smtClean="0">
                <a:ea typeface="SimSun" panose="02010600030101010101" pitchFamily="2" charset="-122"/>
              </a:rPr>
              <a:t>J</a:t>
            </a:r>
            <a:r>
              <a:rPr lang="en-US" altLang="en-US" sz="2000" dirty="0">
                <a:ea typeface="SimSun" panose="02010600030101010101" pitchFamily="2" charset="-122"/>
              </a:rPr>
              <a:t>. M. Kleinberg, Authoritative Sources in a Hyperlinked Environment, J. ACM, </a:t>
            </a:r>
            <a:r>
              <a:rPr lang="en-US" altLang="en-US" sz="2000" dirty="0" smtClean="0">
                <a:ea typeface="SimSun" panose="02010600030101010101" pitchFamily="2" charset="-122"/>
              </a:rPr>
              <a:t>1999</a:t>
            </a:r>
            <a:endParaRPr lang="en-US" altLang="en-US" sz="2000" dirty="0" smtClean="0">
              <a:solidFill>
                <a:srgbClr val="000000"/>
              </a:solidFill>
              <a:ea typeface="SimSun" panose="02010600030101010101" pitchFamily="2" charset="-122"/>
            </a:endParaRPr>
          </a:p>
          <a:p>
            <a:r>
              <a:rPr lang="en-US" altLang="zh-CN" sz="2000" dirty="0" smtClean="0">
                <a:ea typeface="SimSun" panose="02010600030101010101" pitchFamily="2" charset="-122"/>
              </a:rPr>
              <a:t>D</a:t>
            </a:r>
            <a:r>
              <a:rPr lang="en-US" altLang="zh-CN" sz="2000" dirty="0">
                <a:ea typeface="SimSun" panose="02010600030101010101" pitchFamily="2" charset="-122"/>
              </a:rPr>
              <a:t>. </a:t>
            </a:r>
            <a:r>
              <a:rPr lang="en-US" altLang="zh-CN" sz="2000" dirty="0" err="1">
                <a:ea typeface="SimSun" panose="02010600030101010101" pitchFamily="2" charset="-122"/>
              </a:rPr>
              <a:t>Liben-Nowell</a:t>
            </a:r>
            <a:r>
              <a:rPr lang="en-US" altLang="zh-CN" sz="2000" dirty="0">
                <a:ea typeface="SimSun" panose="02010600030101010101" pitchFamily="2" charset="-122"/>
              </a:rPr>
              <a:t> and J. Kleinberg. The Link Prediction Problem for Social Networks. </a:t>
            </a:r>
            <a:r>
              <a:rPr lang="en-US" altLang="zh-CN" sz="2000" dirty="0" smtClean="0">
                <a:ea typeface="SimSun" panose="02010600030101010101" pitchFamily="2" charset="-122"/>
              </a:rPr>
              <a:t>CIKM’03</a:t>
            </a:r>
          </a:p>
          <a:p>
            <a:r>
              <a:rPr lang="en-US" altLang="en-US" sz="2000" dirty="0" smtClean="0">
                <a:solidFill>
                  <a:srgbClr val="FF0000"/>
                </a:solidFill>
                <a:ea typeface="SimSun" panose="02010600030101010101" pitchFamily="2" charset="-122"/>
              </a:rPr>
              <a:t>M</a:t>
            </a:r>
            <a:r>
              <a:rPr lang="en-US" altLang="en-US" sz="2000" dirty="0">
                <a:solidFill>
                  <a:srgbClr val="FF0000"/>
                </a:solidFill>
                <a:ea typeface="SimSun" panose="02010600030101010101" pitchFamily="2" charset="-122"/>
              </a:rPr>
              <a:t>. Newman, Networks: An Introduction, Oxford Univ. Press, </a:t>
            </a:r>
            <a:r>
              <a:rPr lang="en-US" altLang="en-US" sz="2000" dirty="0" smtClean="0">
                <a:solidFill>
                  <a:srgbClr val="FF0000"/>
                </a:solidFill>
                <a:ea typeface="SimSun" panose="02010600030101010101" pitchFamily="2" charset="-122"/>
              </a:rPr>
              <a:t>2010</a:t>
            </a:r>
          </a:p>
          <a:p>
            <a:r>
              <a:rPr lang="en-US" sz="2000" dirty="0"/>
              <a:t>D. </a:t>
            </a:r>
            <a:r>
              <a:rPr lang="en-US" sz="2000" dirty="0" err="1"/>
              <a:t>Chakrabarti</a:t>
            </a:r>
            <a:r>
              <a:rPr lang="en-US" sz="2000" dirty="0"/>
              <a:t> and C. </a:t>
            </a:r>
            <a:r>
              <a:rPr lang="en-US" sz="2000" dirty="0" err="1"/>
              <a:t>Faloutsos</a:t>
            </a:r>
            <a:r>
              <a:rPr lang="en-US" sz="2000" dirty="0"/>
              <a:t>, Graph Mining: Laws, Tools, and Case Studies, </a:t>
            </a:r>
            <a:r>
              <a:rPr lang="en-US" sz="2000" dirty="0" smtClean="0"/>
              <a:t>Morgan &amp; Claypool, 2012</a:t>
            </a:r>
            <a:endParaRPr lang="en" sz="2000" dirty="0"/>
          </a:p>
          <a:p>
            <a:endParaRPr lang="en-US" altLang="en-US" sz="2000" dirty="0" smtClean="0">
              <a:solidFill>
                <a:srgbClr val="FF0000"/>
              </a:solidFill>
              <a:ea typeface="SimSun" panose="02010600030101010101" pitchFamily="2" charset="-122"/>
            </a:endParaRPr>
          </a:p>
        </p:txBody>
      </p:sp>
    </p:spTree>
    <p:extLst>
      <p:ext uri="{BB962C8B-B14F-4D97-AF65-F5344CB8AC3E}">
        <p14:creationId xmlns:p14="http://schemas.microsoft.com/office/powerpoint/2010/main" val="768243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104-0441_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12192000" cy="91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768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2575" y="295275"/>
            <a:ext cx="11785600" cy="609600"/>
          </a:xfrm>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Probability and Random </a:t>
            </a:r>
            <a:r>
              <a:rPr lang="en-US" altLang="ko-KR" sz="4000" dirty="0" smtClean="0">
                <a:effectLst>
                  <a:outerShdw blurRad="38100" dist="38100" dir="2700000" algn="tl">
                    <a:srgbClr val="C0C0C0"/>
                  </a:outerShdw>
                </a:effectLst>
                <a:ea typeface="Gulim" pitchFamily="34" charset="-127"/>
              </a:rPr>
              <a:t>Variables (A Brief Review)</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5"/>
            <a:ext cx="10939210" cy="5360569"/>
          </a:xfrm>
        </p:spPr>
        <p:txBody>
          <a:bodyPr vert="horz" lIns="92075" tIns="46038" rIns="92075" bIns="46038" rtlCol="0">
            <a:noAutofit/>
          </a:bodyPr>
          <a:lstStyle/>
          <a:p>
            <a:r>
              <a:rPr lang="en-US" altLang="ko-KR" sz="2000" dirty="0" smtClean="0">
                <a:latin typeface="Calibri" panose="020F0502020204030204" pitchFamily="34" charset="0"/>
                <a:ea typeface="Gulim" panose="020B0600000101010101" pitchFamily="34" charset="-127"/>
              </a:rPr>
              <a:t>A </a:t>
            </a:r>
            <a:r>
              <a:rPr lang="en-US" altLang="ko-KR" sz="2000" i="1" dirty="0">
                <a:solidFill>
                  <a:srgbClr val="009900"/>
                </a:solidFill>
                <a:latin typeface="Calibri" panose="020F0502020204030204" pitchFamily="34" charset="0"/>
                <a:ea typeface="Gulim" panose="020B0600000101010101" pitchFamily="34" charset="-127"/>
              </a:rPr>
              <a:t>random variable</a:t>
            </a:r>
            <a:r>
              <a:rPr lang="en-US" altLang="ko-KR" sz="2000" dirty="0">
                <a:latin typeface="Calibri" panose="020F0502020204030204" pitchFamily="34" charset="0"/>
                <a:ea typeface="Gulim" panose="020B0600000101010101" pitchFamily="34" charset="-127"/>
              </a:rPr>
              <a:t> X is simply a variable that </a:t>
            </a:r>
            <a:r>
              <a:rPr lang="en-US" altLang="ko-KR" sz="2000" i="1" dirty="0">
                <a:solidFill>
                  <a:srgbClr val="009900"/>
                </a:solidFill>
                <a:latin typeface="Calibri" panose="020F0502020204030204" pitchFamily="34" charset="0"/>
                <a:ea typeface="Gulim" panose="020B0600000101010101" pitchFamily="34" charset="-127"/>
              </a:rPr>
              <a:t>probabilistically</a:t>
            </a:r>
            <a:r>
              <a:rPr lang="en-US" altLang="ko-KR" sz="2000" dirty="0">
                <a:latin typeface="Calibri" panose="020F0502020204030204" pitchFamily="34" charset="0"/>
                <a:ea typeface="Gulim" panose="020B0600000101010101" pitchFamily="34" charset="-127"/>
              </a:rPr>
              <a:t> assumes values in some set</a:t>
            </a:r>
          </a:p>
          <a:p>
            <a:pPr lvl="1"/>
            <a:r>
              <a:rPr lang="en-US" altLang="ko-KR" sz="2000" dirty="0">
                <a:latin typeface="Calibri" panose="020F0502020204030204" pitchFamily="34" charset="0"/>
                <a:ea typeface="Gulim" panose="020B0600000101010101" pitchFamily="34" charset="-127"/>
              </a:rPr>
              <a:t>set of possible values sometimes called the </a:t>
            </a:r>
            <a:r>
              <a:rPr lang="en-US" altLang="ko-KR" sz="2000" i="1" dirty="0">
                <a:solidFill>
                  <a:srgbClr val="009900"/>
                </a:solidFill>
                <a:latin typeface="Calibri" panose="020F0502020204030204" pitchFamily="34" charset="0"/>
                <a:ea typeface="Gulim" panose="020B0600000101010101" pitchFamily="34" charset="-127"/>
              </a:rPr>
              <a:t>sample</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space</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S of X</a:t>
            </a:r>
          </a:p>
          <a:p>
            <a:pPr lvl="1"/>
            <a:r>
              <a:rPr lang="en-US" altLang="ko-KR" sz="2000" dirty="0" smtClean="0">
                <a:latin typeface="Calibri" panose="020F0502020204030204" pitchFamily="34" charset="0"/>
                <a:ea typeface="Gulim" panose="020B0600000101010101" pitchFamily="34" charset="-127"/>
              </a:rPr>
              <a:t>Sample </a:t>
            </a:r>
            <a:r>
              <a:rPr lang="en-US" altLang="ko-KR" sz="2000" dirty="0">
                <a:latin typeface="Calibri" panose="020F0502020204030204" pitchFamily="34" charset="0"/>
                <a:ea typeface="Gulim" panose="020B0600000101010101" pitchFamily="34" charset="-127"/>
              </a:rPr>
              <a:t>space may be small and simple or large and complex</a:t>
            </a:r>
          </a:p>
          <a:p>
            <a:pPr lvl="2"/>
            <a:r>
              <a:rPr lang="en-US" altLang="ko-KR" sz="2000" dirty="0">
                <a:latin typeface="Calibri" panose="020F0502020204030204" pitchFamily="34" charset="0"/>
                <a:ea typeface="Gulim" panose="020B0600000101010101" pitchFamily="34" charset="-127"/>
              </a:rPr>
              <a:t>S = {Heads, Tails}, X</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is outcome of a coin flip</a:t>
            </a:r>
          </a:p>
          <a:p>
            <a:pPr lvl="2"/>
            <a:r>
              <a:rPr lang="en-US" altLang="ko-KR" sz="2000" dirty="0">
                <a:latin typeface="Calibri" panose="020F0502020204030204" pitchFamily="34" charset="0"/>
                <a:ea typeface="Gulim" panose="020B0600000101010101" pitchFamily="34" charset="-127"/>
              </a:rPr>
              <a:t>S</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 {0,1,…,U.S. population size}, X  is number voting democratic</a:t>
            </a:r>
          </a:p>
          <a:p>
            <a:pPr lvl="2"/>
            <a:r>
              <a:rPr lang="en-US" altLang="ko-KR" sz="2000" dirty="0">
                <a:latin typeface="Calibri" panose="020F0502020204030204" pitchFamily="34" charset="0"/>
                <a:ea typeface="Gulim" panose="020B0600000101010101" pitchFamily="34" charset="-127"/>
              </a:rPr>
              <a:t>S</a:t>
            </a:r>
            <a:r>
              <a:rPr lang="en-US" altLang="ko-KR" sz="2000" i="1" dirty="0">
                <a:latin typeface="Calibri" panose="020F0502020204030204" pitchFamily="34" charset="0"/>
                <a:ea typeface="Gulim" panose="020B0600000101010101" pitchFamily="34" charset="-127"/>
              </a:rPr>
              <a:t> = </a:t>
            </a:r>
            <a:r>
              <a:rPr lang="en-US" altLang="ko-KR" sz="2000" dirty="0">
                <a:latin typeface="Calibri" panose="020F0502020204030204" pitchFamily="34" charset="0"/>
                <a:ea typeface="Gulim" panose="020B0600000101010101" pitchFamily="34" charset="-127"/>
              </a:rPr>
              <a:t>all networks of size N, X  is generated by </a:t>
            </a:r>
            <a:r>
              <a:rPr lang="en-US" altLang="ko-KR" sz="2000" i="1" dirty="0">
                <a:solidFill>
                  <a:srgbClr val="009900"/>
                </a:solidFill>
                <a:latin typeface="Calibri" panose="020F0502020204030204" pitchFamily="34" charset="0"/>
                <a:ea typeface="Gulim" panose="020B0600000101010101" pitchFamily="34" charset="-127"/>
              </a:rPr>
              <a:t>preferential</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attachment</a:t>
            </a:r>
          </a:p>
          <a:p>
            <a:r>
              <a:rPr lang="en-US" altLang="ko-KR" sz="2000" dirty="0">
                <a:latin typeface="Calibri" panose="020F0502020204030204" pitchFamily="34" charset="0"/>
                <a:ea typeface="Gulim" panose="020B0600000101010101" pitchFamily="34" charset="-127"/>
              </a:rPr>
              <a:t>Behavior of X determined by its </a:t>
            </a:r>
            <a:r>
              <a:rPr lang="en-US" altLang="ko-KR" sz="2000" i="1" dirty="0">
                <a:solidFill>
                  <a:srgbClr val="009900"/>
                </a:solidFill>
                <a:latin typeface="Calibri" panose="020F0502020204030204" pitchFamily="34" charset="0"/>
                <a:ea typeface="Gulim" panose="020B0600000101010101" pitchFamily="34" charset="-127"/>
              </a:rPr>
              <a:t>distribution</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(or</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density</a:t>
            </a:r>
            <a:r>
              <a:rPr lang="en-US" altLang="ko-KR" sz="2000" dirty="0">
                <a:latin typeface="Calibri" panose="020F0502020204030204" pitchFamily="34" charset="0"/>
                <a:ea typeface="Gulim" panose="020B0600000101010101" pitchFamily="34" charset="-127"/>
              </a:rPr>
              <a:t>)</a:t>
            </a:r>
          </a:p>
          <a:p>
            <a:pPr lvl="1"/>
            <a:r>
              <a:rPr lang="en-US" altLang="ko-KR" sz="2000" dirty="0" smtClean="0">
                <a:latin typeface="Calibri" panose="020F0502020204030204" pitchFamily="34" charset="0"/>
                <a:ea typeface="Gulim" panose="020B0600000101010101" pitchFamily="34" charset="-127"/>
              </a:rPr>
              <a:t>For </a:t>
            </a:r>
            <a:r>
              <a:rPr lang="en-US" altLang="ko-KR" sz="2000" dirty="0">
                <a:latin typeface="Calibri" panose="020F0502020204030204" pitchFamily="34" charset="0"/>
                <a:ea typeface="Gulim" panose="020B0600000101010101" pitchFamily="34" charset="-127"/>
              </a:rPr>
              <a:t>each value x in S, specify p(X = </a:t>
            </a:r>
            <a:r>
              <a:rPr lang="en-US" altLang="ko-KR" sz="2000" dirty="0" smtClean="0">
                <a:latin typeface="Calibri" panose="020F0502020204030204" pitchFamily="34" charset="0"/>
                <a:ea typeface="Gulim" panose="020B0600000101010101" pitchFamily="34" charset="-127"/>
              </a:rPr>
              <a:t>x):  these </a:t>
            </a:r>
            <a:r>
              <a:rPr lang="en-US" altLang="ko-KR" sz="2000" dirty="0">
                <a:latin typeface="Calibri" panose="020F0502020204030204" pitchFamily="34" charset="0"/>
                <a:ea typeface="Gulim" panose="020B0600000101010101" pitchFamily="34" charset="-127"/>
              </a:rPr>
              <a:t>probabilities sum to exactly 1 (mutually exclusive outcomes)</a:t>
            </a:r>
          </a:p>
          <a:p>
            <a:pPr lvl="1"/>
            <a:r>
              <a:rPr lang="en-US" altLang="ko-KR" sz="2000" dirty="0">
                <a:latin typeface="Calibri" panose="020F0502020204030204" pitchFamily="34" charset="0"/>
                <a:ea typeface="Gulim" panose="020B0600000101010101" pitchFamily="34" charset="-127"/>
              </a:rPr>
              <a:t>complex sample spaces (such as large networks):</a:t>
            </a:r>
          </a:p>
          <a:p>
            <a:pPr lvl="2"/>
            <a:r>
              <a:rPr lang="en-US" altLang="ko-KR" sz="2000" dirty="0">
                <a:latin typeface="Calibri" panose="020F0502020204030204" pitchFamily="34" charset="0"/>
                <a:ea typeface="Gulim" panose="020B0600000101010101" pitchFamily="34" charset="-127"/>
              </a:rPr>
              <a:t>distribution often defined </a:t>
            </a:r>
            <a:r>
              <a:rPr lang="en-US" altLang="ko-KR" sz="2000" i="1" dirty="0">
                <a:solidFill>
                  <a:srgbClr val="009900"/>
                </a:solidFill>
                <a:latin typeface="Calibri" panose="020F0502020204030204" pitchFamily="34" charset="0"/>
                <a:ea typeface="Gulim" panose="020B0600000101010101" pitchFamily="34" charset="-127"/>
              </a:rPr>
              <a:t>implicitly</a:t>
            </a:r>
            <a:r>
              <a:rPr lang="en-US" altLang="ko-KR" sz="2000" dirty="0">
                <a:latin typeface="Calibri" panose="020F0502020204030204" pitchFamily="34" charset="0"/>
                <a:ea typeface="Gulim" panose="020B0600000101010101" pitchFamily="34" charset="-127"/>
              </a:rPr>
              <a:t> by simpler components</a:t>
            </a:r>
          </a:p>
          <a:p>
            <a:pPr lvl="2"/>
            <a:r>
              <a:rPr lang="en-US" altLang="ko-KR" sz="2000" dirty="0">
                <a:latin typeface="Calibri" panose="020F0502020204030204" pitchFamily="34" charset="0"/>
                <a:ea typeface="Gulim" panose="020B0600000101010101" pitchFamily="34" charset="-127"/>
              </a:rPr>
              <a:t>might specify the probability that each </a:t>
            </a:r>
            <a:r>
              <a:rPr lang="en-US" altLang="ko-KR" sz="2000" i="1" dirty="0">
                <a:solidFill>
                  <a:srgbClr val="009900"/>
                </a:solidFill>
                <a:latin typeface="Calibri" panose="020F0502020204030204" pitchFamily="34" charset="0"/>
                <a:ea typeface="Gulim" panose="020B0600000101010101" pitchFamily="34" charset="-127"/>
              </a:rPr>
              <a:t>edge</a:t>
            </a:r>
            <a:r>
              <a:rPr lang="en-US" altLang="ko-KR" sz="2000" dirty="0">
                <a:latin typeface="Calibri" panose="020F0502020204030204" pitchFamily="34" charset="0"/>
                <a:ea typeface="Gulim" panose="020B0600000101010101" pitchFamily="34" charset="-127"/>
              </a:rPr>
              <a:t> appears independently</a:t>
            </a:r>
          </a:p>
          <a:p>
            <a:pPr lvl="2"/>
            <a:r>
              <a:rPr lang="en-US" altLang="ko-KR" sz="2000" dirty="0">
                <a:latin typeface="Calibri" panose="020F0502020204030204" pitchFamily="34" charset="0"/>
                <a:ea typeface="Gulim" panose="020B0600000101010101" pitchFamily="34" charset="-127"/>
              </a:rPr>
              <a:t>this </a:t>
            </a:r>
            <a:r>
              <a:rPr lang="en-US" altLang="ko-KR" sz="2000" i="1" dirty="0">
                <a:solidFill>
                  <a:srgbClr val="009900"/>
                </a:solidFill>
                <a:latin typeface="Calibri" panose="020F0502020204030204" pitchFamily="34" charset="0"/>
                <a:ea typeface="Gulim" panose="020B0600000101010101" pitchFamily="34" charset="-127"/>
              </a:rPr>
              <a:t>induces</a:t>
            </a:r>
            <a:r>
              <a:rPr lang="en-US" altLang="ko-KR" sz="2000" dirty="0">
                <a:latin typeface="Calibri" panose="020F0502020204030204" pitchFamily="34" charset="0"/>
                <a:ea typeface="Gulim" panose="020B0600000101010101" pitchFamily="34" charset="-127"/>
              </a:rPr>
              <a:t> a probability distribution over </a:t>
            </a:r>
            <a:r>
              <a:rPr lang="en-US" altLang="ko-KR" sz="2000" i="1" dirty="0">
                <a:solidFill>
                  <a:srgbClr val="009900"/>
                </a:solidFill>
                <a:latin typeface="Calibri" panose="020F0502020204030204" pitchFamily="34" charset="0"/>
                <a:ea typeface="Gulim" panose="020B0600000101010101" pitchFamily="34" charset="-127"/>
              </a:rPr>
              <a:t>networks</a:t>
            </a:r>
          </a:p>
          <a:p>
            <a:pPr lvl="2"/>
            <a:r>
              <a:rPr lang="en-US" altLang="ko-KR" sz="2000" dirty="0">
                <a:latin typeface="Calibri" panose="020F0502020204030204" pitchFamily="34" charset="0"/>
                <a:ea typeface="Gulim" panose="020B0600000101010101" pitchFamily="34" charset="-127"/>
              </a:rPr>
              <a:t>may be difficult to </a:t>
            </a:r>
            <a:r>
              <a:rPr lang="en-US" altLang="ko-KR" sz="2000" i="1" dirty="0">
                <a:solidFill>
                  <a:srgbClr val="009900"/>
                </a:solidFill>
                <a:latin typeface="Calibri" panose="020F0502020204030204" pitchFamily="34" charset="0"/>
                <a:ea typeface="Gulim" panose="020B0600000101010101" pitchFamily="34" charset="-127"/>
              </a:rPr>
              <a:t>compute</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induced distribution</a:t>
            </a:r>
            <a:endParaRPr lang="ko-KR" altLang="en-US" sz="2000" i="1" dirty="0">
              <a:latin typeface="Calibri" panose="020F0502020204030204" pitchFamily="34" charset="0"/>
              <a:ea typeface="Gulim" panose="020B0600000101010101" pitchFamily="34" charset="-127"/>
            </a:endParaRPr>
          </a:p>
        </p:txBody>
      </p:sp>
    </p:spTree>
    <p:extLst>
      <p:ext uri="{BB962C8B-B14F-4D97-AF65-F5344CB8AC3E}">
        <p14:creationId xmlns:p14="http://schemas.microsoft.com/office/powerpoint/2010/main" val="73426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Independence, Expectation &amp; Variance</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spcBef>
                <a:spcPts val="200"/>
              </a:spcBef>
            </a:pPr>
            <a:r>
              <a:rPr lang="en-US" altLang="ko-KR" sz="2000" i="1" dirty="0" smtClean="0">
                <a:solidFill>
                  <a:srgbClr val="009900"/>
                </a:solidFill>
                <a:latin typeface="Calibri" panose="020F0502020204030204" pitchFamily="34" charset="0"/>
                <a:ea typeface="Gulim" panose="020B0600000101010101" pitchFamily="34" charset="-127"/>
              </a:rPr>
              <a:t>Independence</a:t>
            </a:r>
            <a:r>
              <a:rPr lang="en-US" altLang="ko-KR" sz="2000" dirty="0">
                <a:latin typeface="Calibri" panose="020F0502020204030204" pitchFamily="34" charset="0"/>
                <a:ea typeface="Gulim" panose="020B0600000101010101" pitchFamily="34" charset="-127"/>
              </a:rPr>
              <a:t>:</a:t>
            </a:r>
          </a:p>
          <a:p>
            <a:pPr lvl="1">
              <a:spcBef>
                <a:spcPts val="200"/>
              </a:spcBef>
            </a:pPr>
            <a:r>
              <a:rPr lang="en-US" altLang="ko-KR" sz="2000" dirty="0">
                <a:latin typeface="Calibri" panose="020F0502020204030204" pitchFamily="34" charset="0"/>
                <a:ea typeface="Gulim" panose="020B0600000101010101" pitchFamily="34" charset="-127"/>
              </a:rPr>
              <a:t>let X and Y be random variables.  </a:t>
            </a:r>
          </a:p>
          <a:p>
            <a:pPr lvl="1">
              <a:spcBef>
                <a:spcPts val="200"/>
              </a:spcBef>
            </a:pPr>
            <a:r>
              <a:rPr lang="en-US" altLang="ko-KR" sz="2000" dirty="0">
                <a:latin typeface="Calibri" panose="020F0502020204030204" pitchFamily="34" charset="0"/>
                <a:ea typeface="Gulim" panose="020B0600000101010101" pitchFamily="34" charset="-127"/>
              </a:rPr>
              <a:t>unconditional</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independence: for any x &amp; y, p(X = x, Y = y) = p(X=x)×p(Y=y)</a:t>
            </a:r>
          </a:p>
          <a:p>
            <a:pPr lvl="1">
              <a:spcBef>
                <a:spcPts val="200"/>
              </a:spcBef>
            </a:pPr>
            <a:r>
              <a:rPr lang="en-US" altLang="ko-KR" sz="2000" dirty="0">
                <a:latin typeface="Calibri" panose="020F0502020204030204" pitchFamily="34" charset="0"/>
                <a:ea typeface="Gulim" panose="020B0600000101010101" pitchFamily="34" charset="-127"/>
              </a:rPr>
              <a:t>intuition: value of X does not influence value of Y, vice-versa</a:t>
            </a:r>
          </a:p>
          <a:p>
            <a:pPr lvl="1">
              <a:spcBef>
                <a:spcPts val="200"/>
              </a:spcBef>
            </a:pPr>
            <a:r>
              <a:rPr lang="en-US" altLang="ko-KR" sz="2000" dirty="0">
                <a:latin typeface="Calibri" panose="020F0502020204030204" pitchFamily="34" charset="0"/>
                <a:ea typeface="Gulim" panose="020B0600000101010101" pitchFamily="34" charset="-127"/>
              </a:rPr>
              <a:t>conditional independence: p(X, Y |Z) = p(X|Z) p(Y|Z)</a:t>
            </a:r>
          </a:p>
          <a:p>
            <a:pPr>
              <a:spcBef>
                <a:spcPts val="200"/>
              </a:spcBef>
            </a:pPr>
            <a:r>
              <a:rPr lang="en-US" altLang="ko-KR" sz="2000" i="1" dirty="0">
                <a:solidFill>
                  <a:srgbClr val="009900"/>
                </a:solidFill>
                <a:latin typeface="Calibri" panose="020F0502020204030204" pitchFamily="34" charset="0"/>
                <a:ea typeface="Gulim" panose="020B0600000101010101" pitchFamily="34" charset="-127"/>
              </a:rPr>
              <a:t>Expected (mean)</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value</a:t>
            </a:r>
            <a:r>
              <a:rPr lang="en-US" altLang="ko-KR" sz="2000" dirty="0">
                <a:latin typeface="Calibri" panose="020F0502020204030204" pitchFamily="34" charset="0"/>
                <a:ea typeface="Gulim" panose="020B0600000101010101" pitchFamily="34" charset="-127"/>
              </a:rPr>
              <a:t> of X: µ</a:t>
            </a:r>
          </a:p>
          <a:p>
            <a:pPr lvl="1">
              <a:spcBef>
                <a:spcPts val="200"/>
              </a:spcBef>
            </a:pPr>
            <a:r>
              <a:rPr lang="en-US" altLang="ko-KR" sz="2000" dirty="0">
                <a:latin typeface="Calibri" panose="020F0502020204030204" pitchFamily="34" charset="0"/>
                <a:ea typeface="Gulim" panose="020B0600000101010101" pitchFamily="34" charset="-127"/>
              </a:rPr>
              <a:t>only makes sense for </a:t>
            </a:r>
            <a:r>
              <a:rPr lang="en-US" altLang="ko-KR" sz="2000" i="1" dirty="0">
                <a:solidFill>
                  <a:srgbClr val="009900"/>
                </a:solidFill>
                <a:latin typeface="Calibri" panose="020F0502020204030204" pitchFamily="34" charset="0"/>
                <a:ea typeface="Gulim" panose="020B0600000101010101" pitchFamily="34" charset="-127"/>
              </a:rPr>
              <a:t>numeric</a:t>
            </a:r>
            <a:r>
              <a:rPr lang="en-US" altLang="ko-KR" sz="2000" i="1" dirty="0">
                <a:latin typeface="Calibri" panose="020F0502020204030204" pitchFamily="34" charset="0"/>
                <a:ea typeface="Gulim" panose="020B0600000101010101" pitchFamily="34" charset="-127"/>
              </a:rPr>
              <a:t> </a:t>
            </a:r>
            <a:r>
              <a:rPr lang="en-US" altLang="ko-KR" sz="2000" dirty="0">
                <a:latin typeface="Calibri" panose="020F0502020204030204" pitchFamily="34" charset="0"/>
                <a:ea typeface="Gulim" panose="020B0600000101010101" pitchFamily="34" charset="-127"/>
              </a:rPr>
              <a:t>random variables</a:t>
            </a:r>
          </a:p>
          <a:p>
            <a:pPr lvl="1">
              <a:spcBef>
                <a:spcPts val="200"/>
              </a:spcBef>
            </a:pPr>
            <a:r>
              <a:rPr lang="en-US" altLang="ko-KR" sz="2000" dirty="0">
                <a:latin typeface="Calibri" panose="020F0502020204030204" pitchFamily="34" charset="0"/>
                <a:ea typeface="Gulim" panose="020B0600000101010101" pitchFamily="34" charset="-127"/>
              </a:rPr>
              <a:t>“average” value of X according to its distribution</a:t>
            </a:r>
          </a:p>
          <a:p>
            <a:pPr lvl="1">
              <a:spcBef>
                <a:spcPts val="200"/>
              </a:spcBef>
            </a:pPr>
            <a:r>
              <a:rPr lang="en-US" altLang="ko-KR" sz="2000" dirty="0">
                <a:latin typeface="Calibri" panose="020F0502020204030204" pitchFamily="34" charset="0"/>
                <a:ea typeface="Gulim" panose="020B0600000101010101" pitchFamily="34" charset="-127"/>
              </a:rPr>
              <a:t>formally, E[X] = ∑</a:t>
            </a:r>
            <a:r>
              <a:rPr lang="en-US" altLang="ko-KR" sz="2000" baseline="-25000" dirty="0">
                <a:latin typeface="Calibri" panose="020F0502020204030204" pitchFamily="34" charset="0"/>
                <a:ea typeface="Gulim" panose="020B0600000101010101" pitchFamily="34" charset="-127"/>
              </a:rPr>
              <a:t>x </a:t>
            </a:r>
            <a:r>
              <a:rPr lang="el-GR" altLang="ko-KR" sz="2000" baseline="-25000" dirty="0">
                <a:latin typeface="Calibri" panose="020F0502020204030204" pitchFamily="34" charset="0"/>
                <a:ea typeface="Gulim" panose="020B0600000101010101" pitchFamily="34" charset="-127"/>
              </a:rPr>
              <a:t>ε</a:t>
            </a:r>
            <a:r>
              <a:rPr lang="en-US" altLang="ko-KR" sz="2000" baseline="-25000" dirty="0">
                <a:latin typeface="Calibri" panose="020F0502020204030204" pitchFamily="34" charset="0"/>
                <a:ea typeface="Gulim" panose="020B0600000101010101" pitchFamily="34" charset="-127"/>
              </a:rPr>
              <a:t> X </a:t>
            </a:r>
            <a:r>
              <a:rPr lang="en-US" altLang="ko-KR" sz="2000" dirty="0" err="1">
                <a:latin typeface="Calibri" panose="020F0502020204030204" pitchFamily="34" charset="0"/>
                <a:ea typeface="Gulim" panose="020B0600000101010101" pitchFamily="34" charset="-127"/>
              </a:rPr>
              <a:t>x</a:t>
            </a:r>
            <a:r>
              <a:rPr lang="en-US" altLang="ko-KR" sz="2000" dirty="0">
                <a:latin typeface="Calibri" panose="020F0502020204030204" pitchFamily="34" charset="0"/>
                <a:ea typeface="Gulim" panose="020B0600000101010101" pitchFamily="34" charset="-127"/>
              </a:rPr>
              <a:t> p(x), i.e., sum over all x in X</a:t>
            </a:r>
          </a:p>
          <a:p>
            <a:pPr lvl="1">
              <a:spcBef>
                <a:spcPts val="200"/>
              </a:spcBef>
            </a:pPr>
            <a:r>
              <a:rPr lang="en-US" altLang="ko-KR" sz="2000" i="1" dirty="0">
                <a:solidFill>
                  <a:srgbClr val="009900"/>
                </a:solidFill>
                <a:latin typeface="Calibri" panose="020F0502020204030204" pitchFamily="34" charset="0"/>
                <a:ea typeface="Gulim" panose="020B0600000101010101" pitchFamily="34" charset="-127"/>
              </a:rPr>
              <a:t>always</a:t>
            </a:r>
            <a:r>
              <a:rPr lang="en-US" altLang="ko-KR" sz="2000" dirty="0">
                <a:latin typeface="Calibri" panose="020F0502020204030204" pitchFamily="34" charset="0"/>
                <a:ea typeface="Gulim" panose="020B0600000101010101" pitchFamily="34" charset="-127"/>
              </a:rPr>
              <a:t> true: E[X + Y] = E[X] + E[Y]</a:t>
            </a:r>
          </a:p>
          <a:p>
            <a:pPr lvl="1">
              <a:spcBef>
                <a:spcPts val="200"/>
              </a:spcBef>
            </a:pPr>
            <a:r>
              <a:rPr lang="en-US" altLang="ko-KR" sz="2000" dirty="0">
                <a:latin typeface="Calibri" panose="020F0502020204030204" pitchFamily="34" charset="0"/>
                <a:ea typeface="Gulim" panose="020B0600000101010101" pitchFamily="34" charset="-127"/>
              </a:rPr>
              <a:t>true only for </a:t>
            </a:r>
            <a:r>
              <a:rPr lang="en-US" altLang="ko-KR" sz="2000" i="1" dirty="0">
                <a:solidFill>
                  <a:srgbClr val="009900"/>
                </a:solidFill>
                <a:latin typeface="Calibri" panose="020F0502020204030204" pitchFamily="34" charset="0"/>
                <a:ea typeface="Gulim" panose="020B0600000101010101" pitchFamily="34" charset="-127"/>
              </a:rPr>
              <a:t>independent</a:t>
            </a:r>
            <a:r>
              <a:rPr lang="en-US" altLang="ko-KR" sz="2000" dirty="0">
                <a:latin typeface="Calibri" panose="020F0502020204030204" pitchFamily="34" charset="0"/>
                <a:ea typeface="Gulim" panose="020B0600000101010101" pitchFamily="34" charset="-127"/>
              </a:rPr>
              <a:t> random variables: E[XY] = E[X]E[Y]</a:t>
            </a:r>
          </a:p>
          <a:p>
            <a:pPr>
              <a:spcBef>
                <a:spcPts val="200"/>
              </a:spcBef>
            </a:pPr>
            <a:r>
              <a:rPr lang="en-US" altLang="ko-KR" sz="2000" i="1" dirty="0">
                <a:solidFill>
                  <a:srgbClr val="009900"/>
                </a:solidFill>
                <a:latin typeface="Calibri" panose="020F0502020204030204" pitchFamily="34" charset="0"/>
                <a:ea typeface="Gulim" panose="020B0600000101010101" pitchFamily="34" charset="-127"/>
              </a:rPr>
              <a:t>Variance</a:t>
            </a:r>
            <a:r>
              <a:rPr lang="en-US" altLang="ko-KR" sz="2000" dirty="0">
                <a:latin typeface="Calibri" panose="020F0502020204030204" pitchFamily="34" charset="0"/>
                <a:ea typeface="Gulim" panose="020B0600000101010101" pitchFamily="34" charset="-127"/>
              </a:rPr>
              <a:t> of X:</a:t>
            </a:r>
          </a:p>
          <a:p>
            <a:pPr lvl="1">
              <a:spcBef>
                <a:spcPts val="200"/>
              </a:spcBef>
            </a:pPr>
            <a:r>
              <a:rPr lang="en-US" altLang="ko-KR" sz="2000" dirty="0" err="1">
                <a:latin typeface="Calibri" panose="020F0502020204030204" pitchFamily="34" charset="0"/>
                <a:ea typeface="Gulim" panose="020B0600000101010101" pitchFamily="34" charset="-127"/>
              </a:rPr>
              <a:t>Var</a:t>
            </a:r>
            <a:r>
              <a:rPr lang="en-US" altLang="ko-KR" sz="2000" dirty="0">
                <a:latin typeface="Calibri" panose="020F0502020204030204" pitchFamily="34" charset="0"/>
                <a:ea typeface="Gulim" panose="020B0600000101010101" pitchFamily="34" charset="-127"/>
              </a:rPr>
              <a:t>[X] = E[(X – µ)</a:t>
            </a:r>
            <a:r>
              <a:rPr lang="en-US" altLang="ko-KR" sz="2000" baseline="30000" dirty="0">
                <a:latin typeface="Calibri" panose="020F0502020204030204" pitchFamily="34" charset="0"/>
                <a:ea typeface="Gulim" panose="020B0600000101010101" pitchFamily="34" charset="-127"/>
              </a:rPr>
              <a:t>2</a:t>
            </a:r>
            <a:r>
              <a:rPr lang="en-US" altLang="ko-KR" sz="2000" dirty="0">
                <a:latin typeface="Calibri" panose="020F0502020204030204" pitchFamily="34" charset="0"/>
                <a:ea typeface="Gulim" panose="020B0600000101010101" pitchFamily="34" charset="-127"/>
              </a:rPr>
              <a:t>]; often denoted by </a:t>
            </a:r>
            <a:r>
              <a:rPr lang="el-GR" altLang="ko-KR" sz="2000" dirty="0">
                <a:latin typeface="Calibri" panose="020F0502020204030204" pitchFamily="34" charset="0"/>
                <a:ea typeface="Gulim" panose="020B0600000101010101" pitchFamily="34" charset="-127"/>
              </a:rPr>
              <a:t>σ</a:t>
            </a:r>
            <a:r>
              <a:rPr lang="en-US" altLang="ko-KR" sz="2000" baseline="30000" dirty="0">
                <a:latin typeface="Calibri" panose="020F0502020204030204" pitchFamily="34" charset="0"/>
                <a:ea typeface="Gulim" panose="020B0600000101010101" pitchFamily="34" charset="-127"/>
              </a:rPr>
              <a:t>2</a:t>
            </a:r>
          </a:p>
          <a:p>
            <a:pPr lvl="1">
              <a:spcBef>
                <a:spcPts val="200"/>
              </a:spcBef>
            </a:pPr>
            <a:r>
              <a:rPr lang="en-US" altLang="ko-KR" sz="2000" i="1" dirty="0">
                <a:solidFill>
                  <a:srgbClr val="009900"/>
                </a:solidFill>
                <a:latin typeface="Calibri" panose="020F0502020204030204" pitchFamily="34" charset="0"/>
                <a:ea typeface="Gulim" panose="020B0600000101010101" pitchFamily="34" charset="-127"/>
              </a:rPr>
              <a:t>standard deviation</a:t>
            </a:r>
            <a:r>
              <a:rPr lang="en-US" altLang="ko-KR" sz="2000" dirty="0">
                <a:latin typeface="Calibri" panose="020F0502020204030204" pitchFamily="34" charset="0"/>
                <a:ea typeface="Gulim" panose="020B0600000101010101" pitchFamily="34" charset="-127"/>
              </a:rPr>
              <a:t> </a:t>
            </a:r>
            <a:r>
              <a:rPr lang="el-GR" altLang="ko-KR" sz="2000" dirty="0">
                <a:latin typeface="Calibri" panose="020F0502020204030204" pitchFamily="34" charset="0"/>
                <a:ea typeface="Gulim" panose="020B0600000101010101" pitchFamily="34" charset="-127"/>
              </a:rPr>
              <a:t>σ</a:t>
            </a:r>
            <a:r>
              <a:rPr lang="en-US" altLang="ko-KR" sz="2000" dirty="0">
                <a:latin typeface="Calibri" panose="020F0502020204030204" pitchFamily="34" charset="0"/>
                <a:ea typeface="Gulim" panose="020B0600000101010101" pitchFamily="34" charset="-127"/>
              </a:rPr>
              <a:t> = </a:t>
            </a:r>
            <a:r>
              <a:rPr lang="en-US" altLang="ko-KR" sz="2000" dirty="0" err="1">
                <a:latin typeface="Calibri" panose="020F0502020204030204" pitchFamily="34" charset="0"/>
                <a:ea typeface="Gulim" panose="020B0600000101010101" pitchFamily="34" charset="-127"/>
              </a:rPr>
              <a:t>sqrt</a:t>
            </a:r>
            <a:r>
              <a:rPr lang="en-US" altLang="ko-KR" sz="2000" dirty="0">
                <a:latin typeface="Calibri" panose="020F0502020204030204" pitchFamily="34" charset="0"/>
                <a:ea typeface="Gulim" panose="020B0600000101010101" pitchFamily="34" charset="-127"/>
              </a:rPr>
              <a:t>(</a:t>
            </a:r>
            <a:r>
              <a:rPr lang="en-US" altLang="ko-KR" sz="2000" dirty="0" err="1">
                <a:latin typeface="Calibri" panose="020F0502020204030204" pitchFamily="34" charset="0"/>
                <a:ea typeface="Gulim" panose="020B0600000101010101" pitchFamily="34" charset="-127"/>
              </a:rPr>
              <a:t>Var</a:t>
            </a:r>
            <a:r>
              <a:rPr lang="en-US" altLang="ko-KR" sz="2000" dirty="0">
                <a:latin typeface="Calibri" panose="020F0502020204030204" pitchFamily="34" charset="0"/>
                <a:ea typeface="Gulim" panose="020B0600000101010101" pitchFamily="34" charset="-127"/>
              </a:rPr>
              <a:t>[X])</a:t>
            </a:r>
          </a:p>
          <a:p>
            <a:pPr>
              <a:spcBef>
                <a:spcPts val="200"/>
              </a:spcBef>
            </a:pPr>
            <a:r>
              <a:rPr lang="en-US" altLang="ko-KR" sz="2000" i="1" dirty="0">
                <a:solidFill>
                  <a:srgbClr val="009900"/>
                </a:solidFill>
                <a:latin typeface="Calibri" panose="020F0502020204030204" pitchFamily="34" charset="0"/>
                <a:ea typeface="Gulim" panose="020B0600000101010101" pitchFamily="34" charset="-127"/>
              </a:rPr>
              <a:t>Union</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bound</a:t>
            </a:r>
            <a:r>
              <a:rPr lang="en-US" altLang="ko-KR" sz="2000" i="1" dirty="0">
                <a:latin typeface="Calibri" panose="020F0502020204030204" pitchFamily="34" charset="0"/>
                <a:ea typeface="Gulim" panose="020B0600000101010101" pitchFamily="34" charset="-127"/>
              </a:rPr>
              <a:t>:</a:t>
            </a:r>
          </a:p>
          <a:p>
            <a:pPr lvl="1">
              <a:spcBef>
                <a:spcPts val="200"/>
              </a:spcBef>
            </a:pPr>
            <a:r>
              <a:rPr lang="en-US" altLang="ko-KR" sz="2000" dirty="0">
                <a:latin typeface="Calibri" panose="020F0502020204030204" pitchFamily="34" charset="0"/>
                <a:ea typeface="Gulim" panose="020B0600000101010101" pitchFamily="34" charset="-127"/>
              </a:rPr>
              <a:t>for any X, Y, p(X=x, Y=y) ≤ p(X=x) + p(Y=y)</a:t>
            </a:r>
          </a:p>
        </p:txBody>
      </p:sp>
    </p:spTree>
    <p:extLst>
      <p:ext uri="{BB962C8B-B14F-4D97-AF65-F5344CB8AC3E}">
        <p14:creationId xmlns:p14="http://schemas.microsoft.com/office/powerpoint/2010/main" val="532474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Convergence to Expectations</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86040" y="1240256"/>
            <a:ext cx="10443910" cy="5140880"/>
          </a:xfrm>
        </p:spPr>
        <p:txBody>
          <a:bodyPr vert="horz" lIns="92075" tIns="46038" rIns="92075" bIns="46038" rtlCol="0">
            <a:noAutofit/>
          </a:bodyPr>
          <a:lstStyle/>
          <a:p>
            <a:pPr>
              <a:lnSpc>
                <a:spcPct val="110000"/>
              </a:lnSpc>
            </a:pPr>
            <a:r>
              <a:rPr lang="en-US" altLang="ko-KR" sz="2000" dirty="0" smtClean="0">
                <a:latin typeface="Calibri" panose="020F0502020204030204" pitchFamily="34" charset="0"/>
                <a:ea typeface="Gulim" panose="020B0600000101010101" pitchFamily="34" charset="-127"/>
              </a:rPr>
              <a:t>Let </a:t>
            </a:r>
            <a:r>
              <a:rPr lang="en-US" altLang="ko-KR" sz="2000" dirty="0">
                <a:latin typeface="Calibri" panose="020F0502020204030204" pitchFamily="34" charset="0"/>
                <a:ea typeface="Gulim" panose="020B0600000101010101" pitchFamily="34" charset="-127"/>
              </a:rPr>
              <a:t>X</a:t>
            </a:r>
            <a:r>
              <a:rPr lang="en-US" altLang="ko-KR" sz="2000" baseline="-25000" dirty="0">
                <a:latin typeface="Calibri" panose="020F0502020204030204" pitchFamily="34" charset="0"/>
                <a:ea typeface="Gulim" panose="020B0600000101010101" pitchFamily="34" charset="-127"/>
              </a:rPr>
              <a:t>1</a:t>
            </a:r>
            <a:r>
              <a:rPr lang="en-US" altLang="ko-KR" sz="2000" dirty="0">
                <a:latin typeface="Calibri" panose="020F0502020204030204" pitchFamily="34" charset="0"/>
                <a:ea typeface="Gulim" panose="020B0600000101010101" pitchFamily="34" charset="-127"/>
              </a:rPr>
              <a:t>, X</a:t>
            </a:r>
            <a:r>
              <a:rPr lang="en-US" altLang="ko-KR" sz="2000" baseline="-25000" dirty="0">
                <a:latin typeface="Calibri" panose="020F0502020204030204" pitchFamily="34" charset="0"/>
                <a:ea typeface="Gulim" panose="020B0600000101010101" pitchFamily="34" charset="-127"/>
              </a:rPr>
              <a:t>2</a:t>
            </a:r>
            <a:r>
              <a:rPr lang="en-US" altLang="ko-KR" sz="2000" dirty="0">
                <a:latin typeface="Calibri" panose="020F0502020204030204" pitchFamily="34" charset="0"/>
                <a:ea typeface="Gulim" panose="020B0600000101010101" pitchFamily="34" charset="-127"/>
              </a:rPr>
              <a:t>,…, </a:t>
            </a:r>
            <a:r>
              <a:rPr lang="en-US" altLang="ko-KR" sz="2000" dirty="0" err="1">
                <a:latin typeface="Calibri" panose="020F0502020204030204" pitchFamily="34" charset="0"/>
                <a:ea typeface="Gulim" panose="020B0600000101010101" pitchFamily="34" charset="-127"/>
              </a:rPr>
              <a:t>X</a:t>
            </a:r>
            <a:r>
              <a:rPr lang="en-US" altLang="ko-KR" sz="2000" baseline="-25000" dirty="0" err="1">
                <a:latin typeface="Calibri" panose="020F0502020204030204" pitchFamily="34" charset="0"/>
                <a:ea typeface="Gulim" panose="020B0600000101010101" pitchFamily="34" charset="-127"/>
              </a:rPr>
              <a:t>n</a:t>
            </a:r>
            <a:r>
              <a:rPr lang="en-US" altLang="ko-KR" sz="2000" dirty="0">
                <a:latin typeface="Calibri" panose="020F0502020204030204" pitchFamily="34" charset="0"/>
                <a:ea typeface="Gulim" panose="020B0600000101010101" pitchFamily="34" charset="-127"/>
              </a:rPr>
              <a:t> be: </a:t>
            </a:r>
          </a:p>
          <a:p>
            <a:pPr lvl="1">
              <a:lnSpc>
                <a:spcPct val="110000"/>
              </a:lnSpc>
            </a:pPr>
            <a:r>
              <a:rPr lang="en-US" altLang="ko-KR" sz="2000" i="1" dirty="0">
                <a:solidFill>
                  <a:srgbClr val="009900"/>
                </a:solidFill>
                <a:latin typeface="Calibri" panose="020F0502020204030204" pitchFamily="34" charset="0"/>
                <a:ea typeface="Gulim" panose="020B0600000101010101" pitchFamily="34" charset="-127"/>
              </a:rPr>
              <a:t>independent</a:t>
            </a:r>
            <a:r>
              <a:rPr lang="en-US" altLang="ko-KR" sz="2000" dirty="0">
                <a:latin typeface="Calibri" panose="020F0502020204030204" pitchFamily="34" charset="0"/>
                <a:ea typeface="Gulim" panose="020B0600000101010101" pitchFamily="34" charset="-127"/>
              </a:rPr>
              <a:t> random variables </a:t>
            </a:r>
          </a:p>
          <a:p>
            <a:pPr lvl="1">
              <a:lnSpc>
                <a:spcPct val="110000"/>
              </a:lnSpc>
            </a:pPr>
            <a:r>
              <a:rPr lang="en-US" altLang="ko-KR" sz="2000" dirty="0">
                <a:latin typeface="Calibri" panose="020F0502020204030204" pitchFamily="34" charset="0"/>
                <a:ea typeface="Gulim" panose="020B0600000101010101" pitchFamily="34" charset="-127"/>
              </a:rPr>
              <a:t>with the </a:t>
            </a:r>
            <a:r>
              <a:rPr lang="en-US" altLang="ko-KR" sz="2000" i="1" dirty="0">
                <a:solidFill>
                  <a:srgbClr val="009900"/>
                </a:solidFill>
                <a:latin typeface="Calibri" panose="020F0502020204030204" pitchFamily="34" charset="0"/>
                <a:ea typeface="Gulim" panose="020B0600000101010101" pitchFamily="34" charset="-127"/>
              </a:rPr>
              <a:t>same</a:t>
            </a:r>
            <a:r>
              <a:rPr lang="en-US" altLang="ko-KR" sz="2000" dirty="0">
                <a:latin typeface="Calibri" panose="020F0502020204030204" pitchFamily="34" charset="0"/>
                <a:ea typeface="Gulim" panose="020B0600000101010101" pitchFamily="34" charset="-127"/>
              </a:rPr>
              <a:t> distribution p(X=x)</a:t>
            </a:r>
          </a:p>
          <a:p>
            <a:pPr lvl="1">
              <a:lnSpc>
                <a:spcPct val="110000"/>
              </a:lnSpc>
            </a:pPr>
            <a:r>
              <a:rPr lang="en-US" altLang="ko-KR" sz="2000" dirty="0">
                <a:latin typeface="Calibri" panose="020F0502020204030204" pitchFamily="34" charset="0"/>
                <a:ea typeface="Gulim" panose="020B0600000101010101" pitchFamily="34" charset="-127"/>
              </a:rPr>
              <a:t>expectation µ = E[X] and variance </a:t>
            </a:r>
            <a:r>
              <a:rPr lang="el-GR" altLang="ko-KR" sz="2000" dirty="0">
                <a:latin typeface="Calibri" panose="020F0502020204030204" pitchFamily="34" charset="0"/>
                <a:ea typeface="Gulim" panose="020B0600000101010101" pitchFamily="34" charset="-127"/>
              </a:rPr>
              <a:t>σ</a:t>
            </a:r>
            <a:r>
              <a:rPr lang="en-US" altLang="ko-KR" sz="2000" baseline="30000" dirty="0">
                <a:latin typeface="Calibri" panose="020F0502020204030204" pitchFamily="34" charset="0"/>
                <a:ea typeface="Gulim" panose="020B0600000101010101" pitchFamily="34" charset="-127"/>
              </a:rPr>
              <a:t>2</a:t>
            </a:r>
          </a:p>
          <a:p>
            <a:pPr lvl="1">
              <a:lnSpc>
                <a:spcPct val="110000"/>
              </a:lnSpc>
            </a:pPr>
            <a:r>
              <a:rPr lang="en-US" altLang="ko-KR" sz="2000" dirty="0">
                <a:latin typeface="Calibri" panose="020F0502020204030204" pitchFamily="34" charset="0"/>
                <a:ea typeface="Gulim" panose="020B0600000101010101" pitchFamily="34" charset="-127"/>
              </a:rPr>
              <a:t>independent and identically distributed (</a:t>
            </a:r>
            <a:r>
              <a:rPr lang="en-US" altLang="ko-KR" sz="2000" dirty="0" err="1">
                <a:latin typeface="Calibri" panose="020F0502020204030204" pitchFamily="34" charset="0"/>
                <a:ea typeface="Gulim" panose="020B0600000101010101" pitchFamily="34" charset="-127"/>
              </a:rPr>
              <a:t>i.i.d</a:t>
            </a:r>
            <a:r>
              <a:rPr lang="en-US" altLang="ko-KR" sz="2000" dirty="0">
                <a:latin typeface="Calibri" panose="020F0502020204030204" pitchFamily="34" charset="0"/>
                <a:ea typeface="Gulim" panose="020B0600000101010101" pitchFamily="34" charset="-127"/>
              </a:rPr>
              <a:t>.)</a:t>
            </a:r>
          </a:p>
          <a:p>
            <a:pPr lvl="1">
              <a:lnSpc>
                <a:spcPct val="110000"/>
              </a:lnSpc>
            </a:pPr>
            <a:r>
              <a:rPr lang="en-US" altLang="ko-KR" sz="2000" dirty="0">
                <a:latin typeface="Calibri" panose="020F0502020204030204" pitchFamily="34" charset="0"/>
                <a:ea typeface="Gulim" panose="020B0600000101010101" pitchFamily="34" charset="-127"/>
              </a:rPr>
              <a:t>essentially n repeated “trials” of the same experiment</a:t>
            </a:r>
          </a:p>
          <a:p>
            <a:pPr lvl="1">
              <a:lnSpc>
                <a:spcPct val="110000"/>
              </a:lnSpc>
            </a:pPr>
            <a:r>
              <a:rPr lang="en-US" altLang="ko-KR" sz="2000" dirty="0">
                <a:latin typeface="Calibri" panose="020F0502020204030204" pitchFamily="34" charset="0"/>
                <a:ea typeface="Gulim" panose="020B0600000101010101" pitchFamily="34" charset="-127"/>
              </a:rPr>
              <a:t>natural to examine random variable Z = (1/n) ∑</a:t>
            </a:r>
            <a:r>
              <a:rPr lang="en-US" altLang="ko-KR" sz="2000" baseline="-25000" dirty="0" err="1">
                <a:latin typeface="Calibri" panose="020F0502020204030204" pitchFamily="34" charset="0"/>
                <a:ea typeface="Gulim" panose="020B0600000101010101" pitchFamily="34" charset="-127"/>
              </a:rPr>
              <a:t>i</a:t>
            </a:r>
            <a:r>
              <a:rPr lang="en-US" altLang="ko-KR" sz="2000" baseline="-25000" dirty="0">
                <a:latin typeface="Calibri" panose="020F0502020204030204" pitchFamily="34" charset="0"/>
                <a:ea typeface="Gulim" panose="020B0600000101010101" pitchFamily="34" charset="-127"/>
              </a:rPr>
              <a:t>=1:n</a:t>
            </a:r>
            <a:r>
              <a:rPr lang="en-US" altLang="ko-KR" sz="2000" dirty="0">
                <a:latin typeface="Calibri" panose="020F0502020204030204" pitchFamily="34" charset="0"/>
                <a:ea typeface="Gulim" panose="020B0600000101010101" pitchFamily="34" charset="-127"/>
              </a:rPr>
              <a:t> X</a:t>
            </a:r>
            <a:r>
              <a:rPr lang="en-US" altLang="ko-KR" sz="2000" baseline="-25000" dirty="0">
                <a:latin typeface="Calibri" panose="020F0502020204030204" pitchFamily="34" charset="0"/>
                <a:ea typeface="Gulim" panose="020B0600000101010101" pitchFamily="34" charset="-127"/>
              </a:rPr>
              <a:t>i</a:t>
            </a:r>
            <a:r>
              <a:rPr lang="en-US" altLang="ko-KR" sz="2000" dirty="0">
                <a:latin typeface="Calibri" panose="020F0502020204030204" pitchFamily="34" charset="0"/>
                <a:ea typeface="Gulim" panose="020B0600000101010101" pitchFamily="34" charset="-127"/>
              </a:rPr>
              <a:t> </a:t>
            </a:r>
          </a:p>
          <a:p>
            <a:pPr lvl="1">
              <a:lnSpc>
                <a:spcPct val="110000"/>
              </a:lnSpc>
            </a:pPr>
            <a:r>
              <a:rPr lang="en-US" altLang="ko-KR" sz="2000" dirty="0">
                <a:latin typeface="Calibri" panose="020F0502020204030204" pitchFamily="34" charset="0"/>
                <a:ea typeface="Gulim" panose="020B0600000101010101" pitchFamily="34" charset="-127"/>
              </a:rPr>
              <a:t>example: number of heads in a sequence of coin flips</a:t>
            </a:r>
          </a:p>
          <a:p>
            <a:pPr lvl="1">
              <a:lnSpc>
                <a:spcPct val="110000"/>
              </a:lnSpc>
            </a:pPr>
            <a:r>
              <a:rPr lang="en-US" altLang="ko-KR" sz="2000" dirty="0">
                <a:latin typeface="Calibri" panose="020F0502020204030204" pitchFamily="34" charset="0"/>
                <a:ea typeface="Gulim" panose="020B0600000101010101" pitchFamily="34" charset="-127"/>
              </a:rPr>
              <a:t>example: degree of a vertex in the random graph model</a:t>
            </a:r>
          </a:p>
          <a:p>
            <a:pPr lvl="1">
              <a:lnSpc>
                <a:spcPct val="110000"/>
              </a:lnSpc>
            </a:pPr>
            <a:r>
              <a:rPr lang="en-US" altLang="ko-KR" sz="2000" dirty="0">
                <a:latin typeface="Calibri" panose="020F0502020204030204" pitchFamily="34" charset="0"/>
                <a:ea typeface="Gulim" panose="020B0600000101010101" pitchFamily="34" charset="-127"/>
              </a:rPr>
              <a:t>E[Z] = E[X]; what can we say about the </a:t>
            </a:r>
            <a:r>
              <a:rPr lang="en-US" altLang="ko-KR" sz="2000" i="1" dirty="0">
                <a:solidFill>
                  <a:srgbClr val="009900"/>
                </a:solidFill>
                <a:latin typeface="Calibri" panose="020F0502020204030204" pitchFamily="34" charset="0"/>
                <a:ea typeface="Gulim" panose="020B0600000101010101" pitchFamily="34" charset="-127"/>
              </a:rPr>
              <a:t>distribution</a:t>
            </a:r>
            <a:r>
              <a:rPr lang="en-US" altLang="ko-KR" sz="2000" dirty="0">
                <a:latin typeface="Calibri" panose="020F0502020204030204" pitchFamily="34" charset="0"/>
                <a:ea typeface="Gulim" panose="020B0600000101010101" pitchFamily="34" charset="-127"/>
              </a:rPr>
              <a:t> of Z?</a:t>
            </a:r>
          </a:p>
          <a:p>
            <a:pPr>
              <a:lnSpc>
                <a:spcPct val="110000"/>
              </a:lnSpc>
            </a:pPr>
            <a:r>
              <a:rPr lang="en-US" altLang="ko-KR" sz="2000" i="1" dirty="0">
                <a:solidFill>
                  <a:srgbClr val="009900"/>
                </a:solidFill>
                <a:latin typeface="Calibri" panose="020F0502020204030204" pitchFamily="34" charset="0"/>
                <a:ea typeface="Gulim" panose="020B0600000101010101" pitchFamily="34" charset="-127"/>
              </a:rPr>
              <a:t>Central Limit Theorem</a:t>
            </a:r>
            <a:r>
              <a:rPr lang="en-US" altLang="ko-KR" sz="2000" i="1" dirty="0">
                <a:latin typeface="Calibri" panose="020F0502020204030204" pitchFamily="34" charset="0"/>
                <a:ea typeface="Gulim" panose="020B0600000101010101" pitchFamily="34" charset="-127"/>
              </a:rPr>
              <a:t>:</a:t>
            </a:r>
          </a:p>
          <a:p>
            <a:pPr lvl="1">
              <a:lnSpc>
                <a:spcPct val="110000"/>
              </a:lnSpc>
            </a:pPr>
            <a:r>
              <a:rPr lang="en-US" altLang="ko-KR" sz="2000" dirty="0">
                <a:latin typeface="Calibri" panose="020F0502020204030204" pitchFamily="34" charset="0"/>
                <a:ea typeface="Gulim" panose="020B0600000101010101" pitchFamily="34" charset="-127"/>
              </a:rPr>
              <a:t>as n becomes large, Z becomes </a:t>
            </a:r>
            <a:r>
              <a:rPr lang="en-US" altLang="ko-KR" sz="2000" i="1" dirty="0">
                <a:solidFill>
                  <a:srgbClr val="009900"/>
                </a:solidFill>
                <a:latin typeface="Calibri" panose="020F0502020204030204" pitchFamily="34" charset="0"/>
                <a:ea typeface="Gulim" panose="020B0600000101010101" pitchFamily="34" charset="-127"/>
              </a:rPr>
              <a:t>normally</a:t>
            </a:r>
            <a:r>
              <a:rPr lang="en-US" altLang="ko-KR" sz="2000" i="1" dirty="0">
                <a:latin typeface="Calibri" panose="020F0502020204030204" pitchFamily="34" charset="0"/>
                <a:ea typeface="Gulim" panose="020B0600000101010101" pitchFamily="34" charset="-127"/>
              </a:rPr>
              <a:t> </a:t>
            </a:r>
            <a:r>
              <a:rPr lang="en-US" altLang="ko-KR" sz="2000" i="1" dirty="0">
                <a:solidFill>
                  <a:srgbClr val="009900"/>
                </a:solidFill>
                <a:latin typeface="Calibri" panose="020F0502020204030204" pitchFamily="34" charset="0"/>
                <a:ea typeface="Gulim" panose="020B0600000101010101" pitchFamily="34" charset="-127"/>
              </a:rPr>
              <a:t>distributed</a:t>
            </a:r>
          </a:p>
          <a:p>
            <a:pPr lvl="2">
              <a:lnSpc>
                <a:spcPct val="110000"/>
              </a:lnSpc>
            </a:pPr>
            <a:r>
              <a:rPr lang="en-US" altLang="ko-KR" sz="2000" dirty="0">
                <a:latin typeface="Calibri" panose="020F0502020204030204" pitchFamily="34" charset="0"/>
                <a:ea typeface="Gulim" panose="020B0600000101010101" pitchFamily="34" charset="-127"/>
              </a:rPr>
              <a:t>with expectation µ and variance </a:t>
            </a:r>
            <a:r>
              <a:rPr lang="el-GR" altLang="ko-KR" sz="2000" dirty="0">
                <a:latin typeface="Calibri" panose="020F0502020204030204" pitchFamily="34" charset="0"/>
                <a:ea typeface="Gulim" panose="020B0600000101010101" pitchFamily="34" charset="-127"/>
              </a:rPr>
              <a:t>σ</a:t>
            </a:r>
            <a:r>
              <a:rPr lang="en-US" altLang="ko-KR" sz="2000" baseline="30000" dirty="0">
                <a:latin typeface="Calibri" panose="020F0502020204030204" pitchFamily="34" charset="0"/>
                <a:ea typeface="Gulim" panose="020B0600000101010101" pitchFamily="34" charset="-127"/>
              </a:rPr>
              <a:t>2</a:t>
            </a:r>
            <a:r>
              <a:rPr lang="en-US" altLang="ko-KR" sz="2000" dirty="0">
                <a:latin typeface="Calibri" panose="020F0502020204030204" pitchFamily="34" charset="0"/>
                <a:ea typeface="Gulim" panose="020B0600000101010101" pitchFamily="34" charset="-127"/>
              </a:rPr>
              <a:t>/n</a:t>
            </a:r>
          </a:p>
        </p:txBody>
      </p:sp>
    </p:spTree>
    <p:extLst>
      <p:ext uri="{BB962C8B-B14F-4D97-AF65-F5344CB8AC3E}">
        <p14:creationId xmlns:p14="http://schemas.microsoft.com/office/powerpoint/2010/main" val="32625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norm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693" y="3698124"/>
            <a:ext cx="4616961" cy="295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The </a:t>
            </a:r>
            <a:r>
              <a:rPr lang="en-US" altLang="ko-KR" sz="4000" dirty="0" err="1">
                <a:effectLst>
                  <a:outerShdw blurRad="38100" dist="38100" dir="2700000" algn="tl">
                    <a:srgbClr val="C0C0C0"/>
                  </a:outerShdw>
                </a:effectLst>
                <a:ea typeface="Gulim" pitchFamily="34" charset="-127"/>
              </a:rPr>
              <a:t>Gaussia</a:t>
            </a:r>
            <a:r>
              <a:rPr lang="en-US" altLang="ko-KR" sz="4000" dirty="0">
                <a:effectLst>
                  <a:outerShdw blurRad="38100" dist="38100" dir="2700000" algn="tl">
                    <a:srgbClr val="C0C0C0"/>
                  </a:outerShdw>
                </a:effectLst>
                <a:ea typeface="Gulim" pitchFamily="34" charset="-127"/>
              </a:rPr>
              <a:t> (Normal) Distribution</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28890" y="1221205"/>
            <a:ext cx="7805485" cy="5436769"/>
          </a:xfrm>
        </p:spPr>
        <p:txBody>
          <a:bodyPr vert="horz" lIns="92075" tIns="46038" rIns="92075" bIns="46038" rtlCol="0">
            <a:noAutofit/>
          </a:bodyPr>
          <a:lstStyle/>
          <a:p>
            <a:r>
              <a:rPr lang="en-US" altLang="ko-KR" dirty="0" smtClean="0">
                <a:latin typeface="Calibri" panose="020F0502020204030204" pitchFamily="34" charset="0"/>
                <a:ea typeface="Gulim" panose="020B0600000101010101" pitchFamily="34" charset="-127"/>
              </a:rPr>
              <a:t>The </a:t>
            </a:r>
            <a:r>
              <a:rPr lang="en-US" altLang="ko-KR" i="1" dirty="0">
                <a:solidFill>
                  <a:srgbClr val="009900"/>
                </a:solidFill>
                <a:latin typeface="Calibri" panose="020F0502020204030204" pitchFamily="34" charset="0"/>
                <a:ea typeface="Gulim" panose="020B0600000101010101" pitchFamily="34" charset="-127"/>
              </a:rPr>
              <a:t>normal</a:t>
            </a:r>
            <a:r>
              <a:rPr lang="en-US" altLang="ko-KR" dirty="0">
                <a:latin typeface="Calibri" panose="020F0502020204030204" pitchFamily="34" charset="0"/>
                <a:ea typeface="Gulim" panose="020B0600000101010101" pitchFamily="34" charset="-127"/>
              </a:rPr>
              <a:t> or </a:t>
            </a:r>
            <a:r>
              <a:rPr lang="en-US" altLang="ko-KR" i="1" dirty="0">
                <a:solidFill>
                  <a:srgbClr val="009900"/>
                </a:solidFill>
                <a:latin typeface="Calibri" panose="020F0502020204030204" pitchFamily="34" charset="0"/>
                <a:ea typeface="Gulim" panose="020B0600000101010101" pitchFamily="34" charset="-127"/>
              </a:rPr>
              <a:t>Gaussian</a:t>
            </a:r>
            <a:r>
              <a:rPr lang="en-US" altLang="ko-KR" dirty="0">
                <a:latin typeface="Calibri" panose="020F0502020204030204" pitchFamily="34" charset="0"/>
                <a:ea typeface="Gulim" panose="020B0600000101010101" pitchFamily="34" charset="-127"/>
              </a:rPr>
              <a:t> density applies to continuous, real-valued random variables</a:t>
            </a:r>
          </a:p>
          <a:p>
            <a:r>
              <a:rPr lang="en-US" altLang="ko-KR" dirty="0">
                <a:latin typeface="Calibri" panose="020F0502020204030204" pitchFamily="34" charset="0"/>
                <a:ea typeface="Gulim" panose="020B0600000101010101" pitchFamily="34" charset="-127"/>
              </a:rPr>
              <a:t>characterized by mean µ and std. deviation </a:t>
            </a:r>
            <a:r>
              <a:rPr lang="el-GR" altLang="ko-KR" dirty="0">
                <a:latin typeface="Calibri" panose="020F0502020204030204" pitchFamily="34" charset="0"/>
                <a:ea typeface="Gulim" panose="020B0600000101010101" pitchFamily="34" charset="-127"/>
              </a:rPr>
              <a:t>σ</a:t>
            </a:r>
            <a:endParaRPr lang="en-US" altLang="ko-KR" dirty="0">
              <a:latin typeface="Calibri" panose="020F0502020204030204" pitchFamily="34" charset="0"/>
              <a:ea typeface="Gulim" panose="020B0600000101010101" pitchFamily="34" charset="-127"/>
            </a:endParaRPr>
          </a:p>
          <a:p>
            <a:r>
              <a:rPr lang="en-US" altLang="ko-KR" i="1" dirty="0" smtClean="0">
                <a:solidFill>
                  <a:srgbClr val="009900"/>
                </a:solidFill>
                <a:latin typeface="Calibri" panose="020F0502020204030204" pitchFamily="34" charset="0"/>
                <a:ea typeface="Gulim" panose="020B0600000101010101" pitchFamily="34" charset="-127"/>
              </a:rPr>
              <a:t>Density</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at x is defined as </a:t>
            </a:r>
            <a:r>
              <a:rPr lang="en-US" altLang="ko-KR" dirty="0" smtClean="0">
                <a:latin typeface="Calibri" panose="020F0502020204030204" pitchFamily="34" charset="0"/>
                <a:ea typeface="Gulim" panose="020B0600000101010101" pitchFamily="34" charset="-127"/>
              </a:rPr>
              <a:t> (</a:t>
            </a:r>
            <a:r>
              <a:rPr lang="en-US" altLang="ko-KR" dirty="0">
                <a:latin typeface="Calibri" panose="020F0502020204030204" pitchFamily="34" charset="0"/>
                <a:ea typeface="Gulim" panose="020B0600000101010101" pitchFamily="34" charset="-127"/>
              </a:rPr>
              <a:t>1/(</a:t>
            </a:r>
            <a:r>
              <a:rPr lang="el-GR" altLang="ko-KR" dirty="0">
                <a:latin typeface="Calibri" panose="020F0502020204030204" pitchFamily="34" charset="0"/>
                <a:ea typeface="Gulim" panose="020B0600000101010101" pitchFamily="34" charset="-127"/>
              </a:rPr>
              <a:t>σ</a:t>
            </a:r>
            <a:r>
              <a:rPr lang="en-US" altLang="ko-KR" dirty="0">
                <a:latin typeface="Calibri" panose="020F0502020204030204" pitchFamily="34" charset="0"/>
                <a:ea typeface="Gulim" panose="020B0600000101010101" pitchFamily="34" charset="-127"/>
              </a:rPr>
              <a:t> </a:t>
            </a:r>
            <a:r>
              <a:rPr lang="en-US" altLang="ko-KR" dirty="0" err="1">
                <a:latin typeface="Calibri" panose="020F0502020204030204" pitchFamily="34" charset="0"/>
                <a:ea typeface="Gulim" panose="020B0600000101010101" pitchFamily="34" charset="-127"/>
              </a:rPr>
              <a:t>sqrt</a:t>
            </a:r>
            <a:r>
              <a:rPr lang="en-US" altLang="ko-KR" dirty="0">
                <a:latin typeface="Calibri" panose="020F0502020204030204" pitchFamily="34" charset="0"/>
                <a:ea typeface="Gulim" panose="020B0600000101010101" pitchFamily="34" charset="-127"/>
              </a:rPr>
              <a:t>(2</a:t>
            </a:r>
            <a:r>
              <a:rPr lang="el-GR" altLang="ko-KR" dirty="0">
                <a:latin typeface="Calibri" panose="020F0502020204030204" pitchFamily="34" charset="0"/>
                <a:ea typeface="Gulim" panose="020B0600000101010101" pitchFamily="34" charset="-127"/>
              </a:rPr>
              <a:t>π</a:t>
            </a:r>
            <a:r>
              <a:rPr lang="en-US" altLang="ko-KR" dirty="0">
                <a:latin typeface="Calibri" panose="020F0502020204030204" pitchFamily="34" charset="0"/>
                <a:ea typeface="Gulim" panose="020B0600000101010101" pitchFamily="34" charset="-127"/>
              </a:rPr>
              <a:t>))) </a:t>
            </a:r>
            <a:r>
              <a:rPr lang="en-US" altLang="ko-KR" dirty="0" err="1">
                <a:latin typeface="Calibri" panose="020F0502020204030204" pitchFamily="34" charset="0"/>
                <a:ea typeface="Gulim" panose="020B0600000101010101" pitchFamily="34" charset="-127"/>
              </a:rPr>
              <a:t>exp</a:t>
            </a:r>
            <a:r>
              <a:rPr lang="en-US" altLang="ko-KR" dirty="0">
                <a:latin typeface="Calibri" panose="020F0502020204030204" pitchFamily="34" charset="0"/>
                <a:ea typeface="Gulim" panose="020B0600000101010101" pitchFamily="34" charset="-127"/>
              </a:rPr>
              <a:t>(-(x-µ)</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/2</a:t>
            </a:r>
            <a:r>
              <a:rPr lang="el-GR" altLang="ko-KR" dirty="0">
                <a:latin typeface="Calibri" panose="020F0502020204030204" pitchFamily="34" charset="0"/>
                <a:ea typeface="Gulim" panose="020B0600000101010101" pitchFamily="34" charset="-127"/>
              </a:rPr>
              <a:t>σ</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a:t>
            </a:r>
          </a:p>
          <a:p>
            <a:pPr lvl="1"/>
            <a:r>
              <a:rPr lang="en-US" altLang="ko-KR" dirty="0" smtClean="0">
                <a:latin typeface="Calibri" panose="020F0502020204030204" pitchFamily="34" charset="0"/>
                <a:ea typeface="Gulim" panose="020B0600000101010101" pitchFamily="34" charset="-127"/>
              </a:rPr>
              <a:t>Special </a:t>
            </a:r>
            <a:r>
              <a:rPr lang="en-US" altLang="ko-KR" dirty="0">
                <a:latin typeface="Calibri" panose="020F0502020204030204" pitchFamily="34" charset="0"/>
                <a:ea typeface="Gulim" panose="020B0600000101010101" pitchFamily="34" charset="-127"/>
              </a:rPr>
              <a:t>case µ = 0, </a:t>
            </a:r>
            <a:r>
              <a:rPr lang="el-GR" altLang="ko-KR" dirty="0">
                <a:latin typeface="Calibri" panose="020F0502020204030204" pitchFamily="34" charset="0"/>
                <a:ea typeface="Gulim" panose="020B0600000101010101" pitchFamily="34" charset="-127"/>
              </a:rPr>
              <a:t>σ</a:t>
            </a:r>
            <a:r>
              <a:rPr lang="en-US" altLang="ko-KR" dirty="0">
                <a:latin typeface="Calibri" panose="020F0502020204030204" pitchFamily="34" charset="0"/>
                <a:ea typeface="Gulim" panose="020B0600000101010101" pitchFamily="34" charset="-127"/>
              </a:rPr>
              <a:t> = 1: </a:t>
            </a:r>
            <a:r>
              <a:rPr lang="el-GR" altLang="ko-KR"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 </a:t>
            </a:r>
            <a:r>
              <a:rPr lang="en-US" altLang="ko-KR" dirty="0" err="1">
                <a:latin typeface="Calibri" panose="020F0502020204030204" pitchFamily="34" charset="0"/>
                <a:ea typeface="Gulim" panose="020B0600000101010101" pitchFamily="34" charset="-127"/>
              </a:rPr>
              <a:t>exp</a:t>
            </a:r>
            <a:r>
              <a:rPr lang="en-US" altLang="ko-KR" dirty="0">
                <a:latin typeface="Calibri" panose="020F0502020204030204" pitchFamily="34" charset="0"/>
                <a:ea typeface="Gulim" panose="020B0600000101010101" pitchFamily="34" charset="-127"/>
              </a:rPr>
              <a:t>(-x</a:t>
            </a:r>
            <a:r>
              <a:rPr lang="en-US" altLang="ko-KR" baseline="30000" dirty="0">
                <a:latin typeface="Calibri" panose="020F0502020204030204" pitchFamily="34" charset="0"/>
                <a:ea typeface="Gulim" panose="020B0600000101010101" pitchFamily="34" charset="-127"/>
              </a:rPr>
              <a:t>2</a:t>
            </a:r>
            <a:r>
              <a:rPr lang="en-US" altLang="ko-KR" dirty="0">
                <a:latin typeface="Calibri" panose="020F0502020204030204" pitchFamily="34" charset="0"/>
                <a:ea typeface="Gulim" panose="020B0600000101010101" pitchFamily="34" charset="-127"/>
              </a:rPr>
              <a:t>/</a:t>
            </a:r>
            <a:r>
              <a:rPr lang="el-GR" altLang="ko-KR" dirty="0">
                <a:latin typeface="Calibri" panose="020F0502020204030204" pitchFamily="34" charset="0"/>
                <a:ea typeface="Gulim" panose="020B0600000101010101" pitchFamily="34" charset="-127"/>
              </a:rPr>
              <a:t>β</a:t>
            </a:r>
            <a:r>
              <a:rPr lang="en-US" altLang="ko-KR" dirty="0">
                <a:latin typeface="Calibri" panose="020F0502020204030204" pitchFamily="34" charset="0"/>
                <a:ea typeface="Gulim" panose="020B0600000101010101" pitchFamily="34" charset="-127"/>
              </a:rPr>
              <a:t>) for some constants </a:t>
            </a:r>
            <a:r>
              <a:rPr lang="el-GR" altLang="ko-KR" dirty="0">
                <a:latin typeface="Calibri" panose="020F0502020204030204" pitchFamily="34" charset="0"/>
                <a:ea typeface="Gulim" panose="020B0600000101010101" pitchFamily="34" charset="-127"/>
              </a:rPr>
              <a:t>α</a:t>
            </a:r>
            <a:r>
              <a:rPr lang="en-US" altLang="ko-KR" dirty="0">
                <a:latin typeface="Calibri" panose="020F0502020204030204" pitchFamily="34" charset="0"/>
                <a:ea typeface="Gulim" panose="020B0600000101010101" pitchFamily="34" charset="-127"/>
              </a:rPr>
              <a:t>,</a:t>
            </a:r>
            <a:r>
              <a:rPr lang="el-GR" altLang="ko-KR" dirty="0">
                <a:latin typeface="Calibri" panose="020F0502020204030204" pitchFamily="34" charset="0"/>
                <a:ea typeface="Gulim" panose="020B0600000101010101" pitchFamily="34" charset="-127"/>
              </a:rPr>
              <a:t> β</a:t>
            </a:r>
            <a:r>
              <a:rPr lang="en-US" altLang="ko-KR" dirty="0">
                <a:latin typeface="Calibri" panose="020F0502020204030204" pitchFamily="34" charset="0"/>
                <a:ea typeface="Gulim" panose="020B0600000101010101" pitchFamily="34" charset="-127"/>
              </a:rPr>
              <a:t> &gt; 0</a:t>
            </a:r>
          </a:p>
          <a:p>
            <a:pPr lvl="1"/>
            <a:r>
              <a:rPr lang="en-US" altLang="ko-KR" dirty="0">
                <a:latin typeface="Calibri" panose="020F0502020204030204" pitchFamily="34" charset="0"/>
                <a:ea typeface="Gulim" panose="020B0600000101010101" pitchFamily="34" charset="-127"/>
              </a:rPr>
              <a:t>peaks at x = µ, then dies off </a:t>
            </a:r>
            <a:r>
              <a:rPr lang="en-US" altLang="ko-KR" i="1" dirty="0">
                <a:solidFill>
                  <a:srgbClr val="009900"/>
                </a:solidFill>
                <a:latin typeface="Calibri" panose="020F0502020204030204" pitchFamily="34" charset="0"/>
                <a:ea typeface="Gulim" panose="020B0600000101010101" pitchFamily="34" charset="-127"/>
              </a:rPr>
              <a:t>exponentially</a:t>
            </a:r>
            <a:r>
              <a:rPr lang="en-US" altLang="ko-KR" dirty="0">
                <a:latin typeface="Calibri" panose="020F0502020204030204" pitchFamily="34" charset="0"/>
                <a:ea typeface="Gulim" panose="020B0600000101010101" pitchFamily="34" charset="-127"/>
              </a:rPr>
              <a:t> rapidly</a:t>
            </a:r>
          </a:p>
          <a:p>
            <a:r>
              <a:rPr lang="en-US" altLang="ko-KR" dirty="0">
                <a:latin typeface="Calibri" panose="020F0502020204030204" pitchFamily="34" charset="0"/>
                <a:ea typeface="Gulim" panose="020B0600000101010101" pitchFamily="34" charset="-127"/>
              </a:rPr>
              <a:t>The classic “bell-shaped curve”, e.g.,  exam scores, human body temperature</a:t>
            </a:r>
          </a:p>
          <a:p>
            <a:r>
              <a:rPr lang="en-US" altLang="ko-KR" dirty="0" smtClean="0">
                <a:latin typeface="Calibri" panose="020F0502020204030204" pitchFamily="34" charset="0"/>
                <a:ea typeface="Gulim" panose="020B0600000101010101" pitchFamily="34" charset="-127"/>
              </a:rPr>
              <a:t>Remarks</a:t>
            </a:r>
            <a:r>
              <a:rPr lang="en-US" altLang="ko-KR" dirty="0">
                <a:latin typeface="Calibri" panose="020F0502020204030204" pitchFamily="34" charset="0"/>
                <a:ea typeface="Gulim" panose="020B0600000101010101" pitchFamily="34" charset="-127"/>
              </a:rPr>
              <a:t>:</a:t>
            </a:r>
          </a:p>
          <a:p>
            <a:pPr lvl="1"/>
            <a:r>
              <a:rPr lang="en-US" altLang="ko-KR" dirty="0">
                <a:latin typeface="Calibri" panose="020F0502020204030204" pitchFamily="34" charset="0"/>
                <a:ea typeface="Gulim" panose="020B0600000101010101" pitchFamily="34" charset="-127"/>
              </a:rPr>
              <a:t>can control mean and standard deviation independently</a:t>
            </a:r>
          </a:p>
          <a:p>
            <a:pPr lvl="1"/>
            <a:r>
              <a:rPr lang="en-US" altLang="ko-KR" dirty="0">
                <a:latin typeface="Calibri" panose="020F0502020204030204" pitchFamily="34" charset="0"/>
                <a:ea typeface="Gulim" panose="020B0600000101010101" pitchFamily="34" charset="-127"/>
              </a:rPr>
              <a:t>can make as “broad” as we like, but always have </a:t>
            </a:r>
            <a:r>
              <a:rPr lang="en-US" altLang="ko-KR" i="1" dirty="0">
                <a:solidFill>
                  <a:srgbClr val="009900"/>
                </a:solidFill>
                <a:latin typeface="Calibri" panose="020F0502020204030204" pitchFamily="34" charset="0"/>
                <a:ea typeface="Gulim" panose="020B0600000101010101" pitchFamily="34" charset="-127"/>
              </a:rPr>
              <a:t>finite variance</a:t>
            </a:r>
            <a:endParaRPr lang="ko-KR" altLang="en-US" i="1" dirty="0">
              <a:solidFill>
                <a:srgbClr val="009900"/>
              </a:solidFill>
              <a:latin typeface="Calibri" panose="020F0502020204030204" pitchFamily="34" charset="0"/>
              <a:ea typeface="Gulim" panose="020B0600000101010101" pitchFamily="34" charset="-127"/>
            </a:endParaRPr>
          </a:p>
        </p:txBody>
      </p:sp>
      <p:pic>
        <p:nvPicPr>
          <p:cNvPr id="4" name="Picture 6" descr="gaussia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988" y="1221206"/>
            <a:ext cx="35052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186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4000" dirty="0">
                <a:effectLst>
                  <a:outerShdw blurRad="38100" dist="38100" dir="2700000" algn="tl">
                    <a:srgbClr val="C0C0C0"/>
                  </a:outerShdw>
                </a:effectLst>
                <a:ea typeface="SimSun" pitchFamily="2" charset="-122"/>
              </a:rPr>
              <a:t>Degree Distribution and Path</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519365" y="1081630"/>
            <a:ext cx="11291635" cy="5776369"/>
          </a:xfrm>
        </p:spPr>
        <p:txBody>
          <a:bodyPr vert="horz" lIns="92075" tIns="46038" rIns="92075" bIns="46038" rtlCol="0">
            <a:noAutofit/>
          </a:bodyPr>
          <a:lstStyle/>
          <a:p>
            <a:pPr>
              <a:spcBef>
                <a:spcPts val="100"/>
              </a:spcBef>
            </a:pPr>
            <a:r>
              <a:rPr lang="en-US" altLang="en-US" b="1" dirty="0" smtClean="0"/>
              <a:t>Degree </a:t>
            </a:r>
            <a:r>
              <a:rPr lang="en-US" altLang="en-US" b="1" dirty="0"/>
              <a:t>sequence </a:t>
            </a:r>
            <a:r>
              <a:rPr lang="en-US" altLang="en-US" dirty="0"/>
              <a:t>of a graph: The list of degrees of the nodes sorted in non-increasing order</a:t>
            </a:r>
          </a:p>
          <a:p>
            <a:pPr lvl="1">
              <a:spcBef>
                <a:spcPts val="100"/>
              </a:spcBef>
            </a:pPr>
            <a:r>
              <a:rPr lang="en-US" altLang="en-US" dirty="0"/>
              <a:t>E.g., in graph G</a:t>
            </a:r>
            <a:r>
              <a:rPr lang="en-US" altLang="en-US" baseline="-25000" dirty="0"/>
              <a:t>1</a:t>
            </a:r>
            <a:r>
              <a:rPr lang="en-US" altLang="en-US" dirty="0"/>
              <a:t>, degree sequence: (4, 3, 2, 2, 1)</a:t>
            </a:r>
          </a:p>
          <a:p>
            <a:pPr>
              <a:spcBef>
                <a:spcPts val="100"/>
              </a:spcBef>
            </a:pPr>
            <a:r>
              <a:rPr lang="en-US" altLang="en-US" b="1" dirty="0"/>
              <a:t>Degree frequency distribution </a:t>
            </a:r>
            <a:r>
              <a:rPr lang="en-US" altLang="en-US" dirty="0"/>
              <a:t>of a graph: Let </a:t>
            </a:r>
            <a:r>
              <a:rPr lang="en-US" altLang="en-US" dirty="0" err="1"/>
              <a:t>N</a:t>
            </a:r>
            <a:r>
              <a:rPr lang="en-US" altLang="en-US" baseline="-25000" dirty="0" err="1"/>
              <a:t>k</a:t>
            </a:r>
            <a:r>
              <a:rPr lang="en-US" altLang="en-US" dirty="0"/>
              <a:t> denote the # of vertices with degree k</a:t>
            </a:r>
          </a:p>
          <a:p>
            <a:pPr lvl="1" algn="just">
              <a:spcBef>
                <a:spcPts val="100"/>
              </a:spcBef>
            </a:pPr>
            <a:r>
              <a:rPr lang="en-US" altLang="en-US" dirty="0" smtClean="0"/>
              <a:t>(N</a:t>
            </a:r>
            <a:r>
              <a:rPr lang="en-US" altLang="en-US" baseline="-25000" dirty="0" smtClean="0"/>
              <a:t>0</a:t>
            </a:r>
            <a:r>
              <a:rPr lang="en-US" altLang="en-US" dirty="0"/>
              <a:t>, </a:t>
            </a:r>
            <a:r>
              <a:rPr lang="en-US" altLang="en-US" dirty="0" smtClean="0"/>
              <a:t>N</a:t>
            </a:r>
            <a:r>
              <a:rPr lang="en-US" altLang="en-US" baseline="-25000" dirty="0" smtClean="0"/>
              <a:t>1</a:t>
            </a:r>
            <a:r>
              <a:rPr lang="en-US" altLang="en-US" dirty="0"/>
              <a:t>, …, </a:t>
            </a:r>
            <a:r>
              <a:rPr lang="en-US" altLang="en-US" dirty="0" err="1"/>
              <a:t>N</a:t>
            </a:r>
            <a:r>
              <a:rPr lang="en-US" altLang="en-US" baseline="-25000" dirty="0" err="1"/>
              <a:t>t</a:t>
            </a:r>
            <a:r>
              <a:rPr lang="en-US" altLang="en-US" dirty="0"/>
              <a:t>), t is max degree for a node in G</a:t>
            </a:r>
          </a:p>
          <a:p>
            <a:pPr lvl="1" algn="just">
              <a:spcBef>
                <a:spcPts val="100"/>
              </a:spcBef>
            </a:pPr>
            <a:r>
              <a:rPr lang="en-US" altLang="en-US" dirty="0"/>
              <a:t>E.g., in graph G</a:t>
            </a:r>
            <a:r>
              <a:rPr lang="en-US" altLang="en-US" baseline="-25000" dirty="0"/>
              <a:t>1</a:t>
            </a:r>
            <a:r>
              <a:rPr lang="en-US" altLang="en-US" dirty="0"/>
              <a:t>, degree </a:t>
            </a:r>
            <a:r>
              <a:rPr lang="en-US" altLang="en-US" dirty="0" smtClean="0"/>
              <a:t>frequency distribution: </a:t>
            </a:r>
            <a:r>
              <a:rPr lang="en-US" altLang="en-US" dirty="0"/>
              <a:t>(0, 1, 2, 1, 1)</a:t>
            </a:r>
            <a:endParaRPr lang="en-US" altLang="zh-CN" dirty="0">
              <a:ea typeface="SimSun" panose="02010600030101010101" pitchFamily="2" charset="-122"/>
            </a:endParaRPr>
          </a:p>
          <a:p>
            <a:pPr>
              <a:spcBef>
                <a:spcPts val="100"/>
              </a:spcBef>
            </a:pPr>
            <a:r>
              <a:rPr lang="en-US" altLang="en-US" b="1" dirty="0"/>
              <a:t>Degree distribution </a:t>
            </a:r>
            <a:r>
              <a:rPr lang="en-US" altLang="en-US" dirty="0"/>
              <a:t>of a graph: </a:t>
            </a:r>
          </a:p>
          <a:p>
            <a:pPr lvl="1">
              <a:spcBef>
                <a:spcPts val="100"/>
              </a:spcBef>
              <a:buNone/>
            </a:pPr>
            <a:r>
              <a:rPr lang="en-US" altLang="en-US" dirty="0"/>
              <a:t>Probability mass function f for random variable X</a:t>
            </a:r>
          </a:p>
          <a:p>
            <a:pPr lvl="1">
              <a:spcBef>
                <a:spcPts val="100"/>
              </a:spcBef>
            </a:pPr>
            <a:r>
              <a:rPr lang="en-US" altLang="en-US" dirty="0"/>
              <a:t>(f(0), f(1), …, f(t), where f(k) = P(X = k) = </a:t>
            </a:r>
            <a:r>
              <a:rPr lang="en-US" altLang="en-US" dirty="0" err="1"/>
              <a:t>N</a:t>
            </a:r>
            <a:r>
              <a:rPr lang="en-US" altLang="en-US" baseline="-25000" dirty="0" err="1"/>
              <a:t>k</a:t>
            </a:r>
            <a:r>
              <a:rPr lang="en-US" altLang="en-US" dirty="0"/>
              <a:t>/n</a:t>
            </a:r>
          </a:p>
          <a:p>
            <a:pPr lvl="1" algn="just">
              <a:spcBef>
                <a:spcPts val="100"/>
              </a:spcBef>
            </a:pPr>
            <a:r>
              <a:rPr lang="en-US" altLang="en-US" dirty="0"/>
              <a:t>E.g., in graph G</a:t>
            </a:r>
            <a:r>
              <a:rPr lang="en-US" altLang="en-US" baseline="-25000" dirty="0"/>
              <a:t>1</a:t>
            </a:r>
            <a:r>
              <a:rPr lang="en-US" altLang="en-US" dirty="0"/>
              <a:t>, degree </a:t>
            </a:r>
            <a:r>
              <a:rPr lang="en-US" altLang="en-US" dirty="0" err="1"/>
              <a:t>distrib</a:t>
            </a:r>
            <a:r>
              <a:rPr lang="en-US" altLang="en-US" dirty="0"/>
              <a:t>.: (0, 0.2, 0.4, 0.2, 0.2)</a:t>
            </a:r>
          </a:p>
          <a:p>
            <a:pPr algn="just">
              <a:spcBef>
                <a:spcPts val="100"/>
              </a:spcBef>
            </a:pPr>
            <a:r>
              <a:rPr lang="en-US" altLang="en-US" b="1" dirty="0"/>
              <a:t>Walk</a:t>
            </a:r>
            <a:r>
              <a:rPr lang="en-US" altLang="en-US" dirty="0"/>
              <a:t> in a graph G between nodes X and Y: ordered sequence of vertices, starting at X and ending at Y, </a:t>
            </a:r>
            <a:r>
              <a:rPr lang="en-US" altLang="en-US" dirty="0" err="1"/>
              <a:t>s.t.</a:t>
            </a:r>
            <a:r>
              <a:rPr lang="en-US" altLang="en-US" dirty="0"/>
              <a:t> there is an edge between every pair of consecutive vertices</a:t>
            </a:r>
          </a:p>
          <a:p>
            <a:pPr lvl="1" algn="just">
              <a:spcBef>
                <a:spcPts val="100"/>
              </a:spcBef>
            </a:pPr>
            <a:r>
              <a:rPr lang="en-US" altLang="en-US" b="1" dirty="0"/>
              <a:t>Hops</a:t>
            </a:r>
            <a:r>
              <a:rPr lang="en-US" altLang="en-US" dirty="0"/>
              <a:t>: the length of the walk</a:t>
            </a:r>
          </a:p>
          <a:p>
            <a:pPr algn="just">
              <a:spcBef>
                <a:spcPts val="100"/>
              </a:spcBef>
            </a:pPr>
            <a:r>
              <a:rPr lang="en-US" altLang="en-US" b="1" dirty="0"/>
              <a:t>Path</a:t>
            </a:r>
            <a:r>
              <a:rPr lang="en-US" altLang="en-US" dirty="0"/>
              <a:t>: a walk with distinct vertices</a:t>
            </a:r>
          </a:p>
          <a:p>
            <a:pPr lvl="1" algn="just">
              <a:spcBef>
                <a:spcPts val="100"/>
              </a:spcBef>
            </a:pPr>
            <a:r>
              <a:rPr lang="en-US" altLang="en-US" b="1" dirty="0"/>
              <a:t>Distance</a:t>
            </a:r>
            <a:r>
              <a:rPr lang="en-US" altLang="en-US" dirty="0"/>
              <a:t>: the length of the shortest path</a:t>
            </a:r>
          </a:p>
        </p:txBody>
      </p:sp>
      <p:sp>
        <p:nvSpPr>
          <p:cNvPr id="5" name="TextBox 4"/>
          <p:cNvSpPr txBox="1"/>
          <p:nvPr/>
        </p:nvSpPr>
        <p:spPr>
          <a:xfrm>
            <a:off x="9972675" y="4298951"/>
            <a:ext cx="960438" cy="307975"/>
          </a:xfrm>
          <a:prstGeom prst="rect">
            <a:avLst/>
          </a:prstGeom>
          <a:solidFill>
            <a:schemeClr val="accent1">
              <a:lumMod val="60000"/>
              <a:lumOff val="40000"/>
            </a:schemeClr>
          </a:solidFill>
        </p:spPr>
        <p:txBody>
          <a:bodyPr>
            <a:spAutoFit/>
          </a:bodyPr>
          <a:lstStyle/>
          <a:p>
            <a:pPr algn="ctr" defTabSz="914400" eaLnBrk="0" fontAlgn="base" hangingPunct="0">
              <a:spcBef>
                <a:spcPct val="0"/>
              </a:spcBef>
              <a:spcAft>
                <a:spcPct val="0"/>
              </a:spcAft>
              <a:defRPr/>
            </a:pPr>
            <a:r>
              <a:rPr lang="en-US" sz="1400" dirty="0">
                <a:solidFill>
                  <a:srgbClr val="000000"/>
                </a:solidFill>
                <a:ea typeface="MS PGothic" panose="020B0600070205080204" pitchFamily="34" charset="-128"/>
                <a:cs typeface="Arial" pitchFamily="34" charset="0"/>
              </a:rPr>
              <a:t>Graph G</a:t>
            </a:r>
            <a:r>
              <a:rPr lang="en-US" sz="1400" baseline="-25000" dirty="0">
                <a:solidFill>
                  <a:srgbClr val="000000"/>
                </a:solidFill>
                <a:ea typeface="MS PGothic" panose="020B0600070205080204" pitchFamily="34" charset="-128"/>
                <a:cs typeface="Arial" pitchFamily="34" charset="0"/>
              </a:rPr>
              <a:t>1</a:t>
            </a: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613" y="3005139"/>
            <a:ext cx="196215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10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ko-KR" sz="4000" dirty="0">
                <a:effectLst>
                  <a:outerShdw blurRad="38100" dist="38100" dir="2700000" algn="tl">
                    <a:srgbClr val="C0C0C0"/>
                  </a:outerShdw>
                </a:effectLst>
                <a:ea typeface="Gulim" pitchFamily="34" charset="-127"/>
              </a:rPr>
              <a:t>Small Worlds and Occam’s Razor</a:t>
            </a:r>
            <a:endParaRPr lang="en-US" altLang="zh-CN" sz="3600" b="1" dirty="0">
              <a:ea typeface="SimSun" panose="02010600030101010101" pitchFamily="2" charset="-122"/>
            </a:endParaRPr>
          </a:p>
        </p:txBody>
      </p:sp>
      <p:sp>
        <p:nvSpPr>
          <p:cNvPr id="24579" name="Rectangle 3"/>
          <p:cNvSpPr>
            <a:spLocks noGrp="1" noChangeArrowheads="1"/>
          </p:cNvSpPr>
          <p:nvPr>
            <p:ph type="body" sz="half" idx="1"/>
          </p:nvPr>
        </p:nvSpPr>
        <p:spPr>
          <a:xfrm>
            <a:off x="624140" y="1173581"/>
            <a:ext cx="10443910" cy="5140880"/>
          </a:xfrm>
        </p:spPr>
        <p:txBody>
          <a:bodyPr vert="horz" lIns="92075" tIns="46038" rIns="92075" bIns="46038" rtlCol="0">
            <a:noAutofit/>
          </a:bodyPr>
          <a:lstStyle/>
          <a:p>
            <a:pPr>
              <a:lnSpc>
                <a:spcPct val="120000"/>
              </a:lnSpc>
            </a:pPr>
            <a:r>
              <a:rPr lang="en-US" altLang="ko-KR" dirty="0" smtClean="0">
                <a:latin typeface="Calibri" panose="020F0502020204030204" pitchFamily="34" charset="0"/>
                <a:ea typeface="Gulim" panose="020B0600000101010101" pitchFamily="34" charset="-127"/>
                <a:sym typeface="Wingdings" panose="05000000000000000000" pitchFamily="2" charset="2"/>
              </a:rPr>
              <a:t>For </a:t>
            </a:r>
            <a:r>
              <a:rPr lang="en-US" altLang="ko-KR" dirty="0">
                <a:latin typeface="Calibri" panose="020F0502020204030204" pitchFamily="34" charset="0"/>
                <a:ea typeface="Gulim" panose="020B0600000101010101" pitchFamily="34" charset="-127"/>
                <a:sym typeface="Wingdings" panose="05000000000000000000" pitchFamily="2" charset="2"/>
              </a:rPr>
              <a:t>small </a:t>
            </a:r>
            <a:r>
              <a:rPr lang="en-US" altLang="ko-KR" dirty="0">
                <a:latin typeface="Symbol" panose="05050102010706020507" pitchFamily="18" charset="2"/>
                <a:ea typeface="Gulim" panose="020B0600000101010101" pitchFamily="34" charset="-127"/>
              </a:rPr>
              <a:t>a</a:t>
            </a:r>
            <a:r>
              <a:rPr lang="en-US" altLang="ko-KR" dirty="0">
                <a:latin typeface="Calibri" panose="020F0502020204030204" pitchFamily="34" charset="0"/>
                <a:ea typeface="Gulim" panose="020B0600000101010101" pitchFamily="34" charset="-127"/>
                <a:sym typeface="Wingdings" panose="05000000000000000000" pitchFamily="2" charset="2"/>
              </a:rPr>
              <a:t>, should generate large clustering coefficients</a:t>
            </a:r>
          </a:p>
          <a:p>
            <a:pPr lvl="1">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we “programmed” the model to do so</a:t>
            </a:r>
          </a:p>
          <a:p>
            <a:pPr lvl="1">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Watts claims that proving precise statements is hard…</a:t>
            </a:r>
          </a:p>
          <a:p>
            <a:pPr>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But we do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not</a:t>
            </a:r>
            <a:r>
              <a:rPr lang="en-US" altLang="ko-KR" i="1" dirty="0">
                <a:latin typeface="Calibri" panose="020F0502020204030204" pitchFamily="34" charset="0"/>
                <a:ea typeface="Gulim" panose="020B0600000101010101" pitchFamily="34" charset="-127"/>
                <a:sym typeface="Wingdings" panose="05000000000000000000" pitchFamily="2" charset="2"/>
              </a:rPr>
              <a:t> </a:t>
            </a:r>
            <a:r>
              <a:rPr lang="en-US" altLang="ko-KR" dirty="0">
                <a:latin typeface="Calibri" panose="020F0502020204030204" pitchFamily="34" charset="0"/>
                <a:ea typeface="Gulim" panose="020B0600000101010101" pitchFamily="34" charset="-127"/>
                <a:sym typeface="Wingdings" panose="05000000000000000000" pitchFamily="2" charset="2"/>
              </a:rPr>
              <a:t>want a new model for every little property</a:t>
            </a:r>
          </a:p>
          <a:p>
            <a:pPr lvl="1">
              <a:lnSpc>
                <a:spcPct val="120000"/>
              </a:lnSpc>
            </a:pPr>
            <a:r>
              <a:rPr lang="en-US" altLang="ko-KR" dirty="0" err="1">
                <a:latin typeface="Calibri" panose="020F0502020204030204" pitchFamily="34" charset="0"/>
                <a:ea typeface="Gulim" panose="020B0600000101010101" pitchFamily="34" charset="-127"/>
                <a:sym typeface="Wingdings" panose="05000000000000000000" pitchFamily="2" charset="2"/>
              </a:rPr>
              <a:t>Erdos-Renyi</a:t>
            </a:r>
            <a:r>
              <a:rPr lang="en-US" altLang="ko-KR" dirty="0">
                <a:latin typeface="Calibri" panose="020F0502020204030204" pitchFamily="34" charset="0"/>
                <a:ea typeface="Gulim" panose="020B0600000101010101" pitchFamily="34" charset="-127"/>
                <a:sym typeface="Wingdings" panose="05000000000000000000" pitchFamily="2" charset="2"/>
              </a:rPr>
              <a:t>  small diameter</a:t>
            </a:r>
          </a:p>
          <a:p>
            <a:pPr lvl="1">
              <a:lnSpc>
                <a:spcPct val="120000"/>
              </a:lnSpc>
            </a:pPr>
            <a:r>
              <a:rPr lang="en-US" altLang="ko-KR" dirty="0">
                <a:latin typeface="Symbol" panose="05050102010706020507" pitchFamily="18" charset="2"/>
                <a:ea typeface="Gulim" panose="020B0600000101010101" pitchFamily="34" charset="-127"/>
              </a:rPr>
              <a:t>a</a:t>
            </a:r>
            <a:r>
              <a:rPr lang="en-US" altLang="ko-KR" dirty="0">
                <a:latin typeface="Calibri" panose="020F0502020204030204" pitchFamily="34" charset="0"/>
                <a:ea typeface="Gulim" panose="020B0600000101010101" pitchFamily="34" charset="-127"/>
                <a:sym typeface="Wingdings" panose="05000000000000000000" pitchFamily="2" charset="2"/>
              </a:rPr>
              <a:t>-model  high clustering coefficient</a:t>
            </a:r>
          </a:p>
          <a:p>
            <a:pPr>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In the interests of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Occam’s Razor</a:t>
            </a:r>
            <a:r>
              <a:rPr lang="en-US" altLang="ko-KR" dirty="0">
                <a:latin typeface="Calibri" panose="020F0502020204030204" pitchFamily="34" charset="0"/>
                <a:ea typeface="Gulim" panose="020B0600000101010101" pitchFamily="34" charset="-127"/>
                <a:sym typeface="Wingdings" panose="05000000000000000000" pitchFamily="2" charset="2"/>
              </a:rPr>
              <a:t>, we would like to find</a:t>
            </a:r>
          </a:p>
          <a:p>
            <a:pPr lvl="1">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a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single, simple</a:t>
            </a:r>
            <a:r>
              <a:rPr lang="en-US" altLang="ko-KR" dirty="0">
                <a:latin typeface="Calibri" panose="020F0502020204030204" pitchFamily="34" charset="0"/>
                <a:ea typeface="Gulim" panose="020B0600000101010101" pitchFamily="34" charset="-127"/>
                <a:sym typeface="Wingdings" panose="05000000000000000000" pitchFamily="2" charset="2"/>
              </a:rPr>
              <a:t> model of network generation…</a:t>
            </a:r>
          </a:p>
          <a:p>
            <a:pPr lvl="1">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 that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simultaneously</a:t>
            </a:r>
            <a:r>
              <a:rPr lang="en-US" altLang="ko-KR" dirty="0">
                <a:latin typeface="Calibri" panose="020F0502020204030204" pitchFamily="34" charset="0"/>
                <a:ea typeface="Gulim" panose="020B0600000101010101" pitchFamily="34" charset="-127"/>
                <a:sym typeface="Wingdings" panose="05000000000000000000" pitchFamily="2" charset="2"/>
              </a:rPr>
              <a:t> captures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many</a:t>
            </a:r>
            <a:r>
              <a:rPr lang="en-US" altLang="ko-KR" dirty="0">
                <a:latin typeface="Calibri" panose="020F0502020204030204" pitchFamily="34" charset="0"/>
                <a:ea typeface="Gulim" panose="020B0600000101010101" pitchFamily="34" charset="-127"/>
                <a:sym typeface="Wingdings" panose="05000000000000000000" pitchFamily="2" charset="2"/>
              </a:rPr>
              <a:t> properties</a:t>
            </a:r>
          </a:p>
          <a:p>
            <a:pPr>
              <a:lnSpc>
                <a:spcPct val="120000"/>
              </a:lnSpc>
            </a:pPr>
            <a:r>
              <a:rPr lang="en-US" altLang="ko-KR" dirty="0">
                <a:latin typeface="Calibri" panose="020F0502020204030204" pitchFamily="34" charset="0"/>
                <a:ea typeface="Gulim" panose="020B0600000101010101" pitchFamily="34" charset="-127"/>
                <a:sym typeface="Wingdings" panose="05000000000000000000" pitchFamily="2" charset="2"/>
              </a:rPr>
              <a:t>Watt’s small world: small diameter </a:t>
            </a:r>
            <a:r>
              <a:rPr lang="en-US" altLang="ko-KR" i="1" dirty="0">
                <a:solidFill>
                  <a:srgbClr val="009900"/>
                </a:solidFill>
                <a:latin typeface="Calibri" panose="020F0502020204030204" pitchFamily="34" charset="0"/>
                <a:ea typeface="Gulim" panose="020B0600000101010101" pitchFamily="34" charset="-127"/>
                <a:sym typeface="Wingdings" panose="05000000000000000000" pitchFamily="2" charset="2"/>
              </a:rPr>
              <a:t>and</a:t>
            </a:r>
            <a:r>
              <a:rPr lang="en-US" altLang="ko-KR" dirty="0">
                <a:latin typeface="Calibri" panose="020F0502020204030204" pitchFamily="34" charset="0"/>
                <a:ea typeface="Gulim" panose="020B0600000101010101" pitchFamily="34" charset="-127"/>
                <a:sym typeface="Wingdings" panose="05000000000000000000" pitchFamily="2" charset="2"/>
              </a:rPr>
              <a:t> high clustering</a:t>
            </a:r>
          </a:p>
        </p:txBody>
      </p:sp>
    </p:spTree>
    <p:extLst>
      <p:ext uri="{BB962C8B-B14F-4D97-AF65-F5344CB8AC3E}">
        <p14:creationId xmlns:p14="http://schemas.microsoft.com/office/powerpoint/2010/main" val="223475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effectLst>
                  <a:outerShdw blurRad="38100" dist="38100" dir="2700000" algn="tl">
                    <a:srgbClr val="C0C0C0"/>
                  </a:outerShdw>
                </a:effectLst>
              </a:rPr>
              <a:t>Paths</a:t>
            </a:r>
            <a:endParaRPr lang="en-US" dirty="0"/>
          </a:p>
        </p:txBody>
      </p:sp>
      <p:sp>
        <p:nvSpPr>
          <p:cNvPr id="3" name="Text Placeholder 2"/>
          <p:cNvSpPr>
            <a:spLocks noGrp="1"/>
          </p:cNvSpPr>
          <p:nvPr>
            <p:ph type="body" sz="half" idx="1"/>
          </p:nvPr>
        </p:nvSpPr>
        <p:spPr>
          <a:xfrm>
            <a:off x="455336" y="1162049"/>
            <a:ext cx="9660214" cy="5381625"/>
          </a:xfrm>
        </p:spPr>
        <p:txBody>
          <a:bodyPr/>
          <a:lstStyle/>
          <a:p>
            <a:pPr>
              <a:spcAft>
                <a:spcPts val="300"/>
              </a:spcAft>
            </a:pPr>
            <a:r>
              <a:rPr lang="en-US" dirty="0" smtClean="0"/>
              <a:t>Path: A sequence of vertices that every consecutive pair of vertices in the sequence is connected by an edge in the network</a:t>
            </a:r>
          </a:p>
          <a:p>
            <a:pPr>
              <a:spcAft>
                <a:spcPts val="300"/>
              </a:spcAft>
            </a:pPr>
            <a:r>
              <a:rPr lang="en-US" dirty="0" smtClean="0"/>
              <a:t>Length of a path: # of edges traversed along the path</a:t>
            </a:r>
          </a:p>
          <a:p>
            <a:pPr>
              <a:spcAft>
                <a:spcPts val="300"/>
              </a:spcAft>
            </a:pPr>
            <a:r>
              <a:rPr lang="en-US" dirty="0" smtClean="0"/>
              <a:t>Total # of path of length 2 from </a:t>
            </a:r>
            <a:r>
              <a:rPr lang="en-US" i="1" dirty="0" smtClean="0"/>
              <a:t>j</a:t>
            </a:r>
            <a:r>
              <a:rPr lang="en-US" dirty="0" smtClean="0"/>
              <a:t> to </a:t>
            </a:r>
            <a:r>
              <a:rPr lang="en-US" i="1" dirty="0" err="1" smtClean="0"/>
              <a:t>i</a:t>
            </a:r>
            <a:r>
              <a:rPr lang="en-US" dirty="0" smtClean="0"/>
              <a:t>, via any vertex in </a:t>
            </a:r>
            <a:r>
              <a:rPr lang="en-US" i="1" dirty="0" err="1" smtClean="0"/>
              <a:t>N</a:t>
            </a:r>
            <a:r>
              <a:rPr lang="en-US" i="1" baseline="-25000" dirty="0" err="1" smtClean="0"/>
              <a:t>ij</a:t>
            </a:r>
            <a:r>
              <a:rPr lang="en-US" baseline="30000" dirty="0" smtClean="0"/>
              <a:t>(2)</a:t>
            </a:r>
            <a:r>
              <a:rPr lang="en-US" dirty="0" smtClean="0"/>
              <a:t> is</a:t>
            </a:r>
          </a:p>
          <a:p>
            <a:pPr>
              <a:spcAft>
                <a:spcPts val="300"/>
              </a:spcAft>
            </a:pPr>
            <a:endParaRPr lang="en-US" dirty="0" smtClean="0"/>
          </a:p>
          <a:p>
            <a:pPr>
              <a:spcAft>
                <a:spcPts val="300"/>
              </a:spcAft>
            </a:pPr>
            <a:r>
              <a:rPr lang="en-US" dirty="0" smtClean="0"/>
              <a:t>Generalizing to path of arbitrary length, we have: </a:t>
            </a:r>
          </a:p>
          <a:p>
            <a:pPr>
              <a:spcAft>
                <a:spcPts val="300"/>
              </a:spcAft>
            </a:pPr>
            <a:r>
              <a:rPr lang="en-US" dirty="0" smtClean="0"/>
              <a:t>When starting and ending at the same vertex </a:t>
            </a:r>
            <a:r>
              <a:rPr lang="en-US" i="1" dirty="0" err="1" smtClean="0"/>
              <a:t>i</a:t>
            </a:r>
            <a:r>
              <a:rPr lang="en-US" dirty="0" smtClean="0"/>
              <a:t>, we have:</a:t>
            </a:r>
          </a:p>
          <a:p>
            <a:pPr>
              <a:spcAft>
                <a:spcPts val="300"/>
              </a:spcAft>
            </a:pPr>
            <a:r>
              <a:rPr lang="en-US" dirty="0" smtClean="0"/>
              <a:t># of loops can be expressed in terms of adjacency matrix</a:t>
            </a:r>
          </a:p>
          <a:p>
            <a:pPr lvl="1">
              <a:spcAft>
                <a:spcPts val="300"/>
              </a:spcAft>
            </a:pPr>
            <a:r>
              <a:rPr lang="en-US" dirty="0" smtClean="0"/>
              <a:t>Matrix A written in the form of A = UKU</a:t>
            </a:r>
            <a:r>
              <a:rPr lang="en-US" baseline="30000" dirty="0" smtClean="0"/>
              <a:t>T</a:t>
            </a:r>
            <a:r>
              <a:rPr lang="en-US" dirty="0" smtClean="0"/>
              <a:t>, where U is the orthogonal matrix of eigenvectors and K is the diagonal matrix of eigenvalues</a:t>
            </a:r>
            <a:endParaRPr lang="en-US" dirty="0"/>
          </a:p>
          <a:p>
            <a:pPr>
              <a:spcAft>
                <a:spcPts val="300"/>
              </a:spcAft>
            </a:pPr>
            <a:endParaRPr lang="en-US" dirty="0" smtClean="0"/>
          </a:p>
          <a:p>
            <a:pPr lvl="3">
              <a:spcAft>
                <a:spcPts val="300"/>
              </a:spcAft>
            </a:pPr>
            <a:r>
              <a:rPr lang="en-US" dirty="0" smtClean="0"/>
              <a:t>where </a:t>
            </a:r>
            <a:r>
              <a:rPr lang="en-US" i="1" dirty="0" err="1" smtClean="0"/>
              <a:t>k</a:t>
            </a:r>
            <a:r>
              <a:rPr lang="en-US" i="1" baseline="-25000" dirty="0" err="1" smtClean="0"/>
              <a:t>i</a:t>
            </a:r>
            <a:r>
              <a:rPr lang="en-US" dirty="0" smtClean="0"/>
              <a:t> is the </a:t>
            </a:r>
            <a:r>
              <a:rPr lang="en-US" i="1" dirty="0" err="1" smtClean="0"/>
              <a:t>i</a:t>
            </a:r>
            <a:r>
              <a:rPr lang="en-US" dirty="0" err="1" smtClean="0"/>
              <a:t>-th</a:t>
            </a:r>
            <a:r>
              <a:rPr lang="en-US" dirty="0" smtClean="0"/>
              <a:t> eigenvalue of the adjacency matrix</a:t>
            </a:r>
            <a:endParaRPr lang="en-US"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901" y="1738639"/>
            <a:ext cx="2661016" cy="156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2709422" y="2926494"/>
            <a:ext cx="4190453" cy="500188"/>
          </a:xfrm>
          <a:prstGeom prst="rect">
            <a:avLst/>
          </a:prstGeom>
        </p:spPr>
      </p:pic>
      <p:pic>
        <p:nvPicPr>
          <p:cNvPr id="9" name="Picture 8"/>
          <p:cNvPicPr>
            <a:picLocks noChangeAspect="1"/>
          </p:cNvPicPr>
          <p:nvPr/>
        </p:nvPicPr>
        <p:blipFill>
          <a:blip r:embed="rId4"/>
          <a:stretch>
            <a:fillRect/>
          </a:stretch>
        </p:blipFill>
        <p:spPr>
          <a:xfrm>
            <a:off x="7188160" y="3364933"/>
            <a:ext cx="2125361" cy="518657"/>
          </a:xfrm>
          <a:prstGeom prst="rect">
            <a:avLst/>
          </a:prstGeom>
        </p:spPr>
      </p:pic>
      <p:pic>
        <p:nvPicPr>
          <p:cNvPr id="10" name="Picture 9"/>
          <p:cNvPicPr>
            <a:picLocks noChangeAspect="1"/>
          </p:cNvPicPr>
          <p:nvPr/>
        </p:nvPicPr>
        <p:blipFill>
          <a:blip r:embed="rId5"/>
          <a:stretch>
            <a:fillRect/>
          </a:stretch>
        </p:blipFill>
        <p:spPr>
          <a:xfrm>
            <a:off x="8112058" y="3949340"/>
            <a:ext cx="3289368" cy="439989"/>
          </a:xfrm>
          <a:prstGeom prst="rect">
            <a:avLst/>
          </a:prstGeom>
        </p:spPr>
      </p:pic>
      <p:pic>
        <p:nvPicPr>
          <p:cNvPr id="11" name="Picture 10"/>
          <p:cNvPicPr>
            <a:picLocks noChangeAspect="1"/>
          </p:cNvPicPr>
          <p:nvPr/>
        </p:nvPicPr>
        <p:blipFill>
          <a:blip r:embed="rId6"/>
          <a:stretch>
            <a:fillRect/>
          </a:stretch>
        </p:blipFill>
        <p:spPr>
          <a:xfrm>
            <a:off x="1235400" y="5737716"/>
            <a:ext cx="10166026" cy="480654"/>
          </a:xfrm>
          <a:prstGeom prst="rect">
            <a:avLst/>
          </a:prstGeom>
        </p:spPr>
      </p:pic>
    </p:spTree>
    <p:extLst>
      <p:ext uri="{BB962C8B-B14F-4D97-AF65-F5344CB8AC3E}">
        <p14:creationId xmlns:p14="http://schemas.microsoft.com/office/powerpoint/2010/main" val="2470653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4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19417</TotalTime>
  <Words>7256</Words>
  <Application>Microsoft Office PowerPoint</Application>
  <PresentationFormat>Custom</PresentationFormat>
  <Paragraphs>835</Paragraphs>
  <Slides>80</Slides>
  <Notes>74</Notes>
  <HiddenSlides>0</HiddenSlides>
  <MMClips>0</MMClips>
  <ScaleCrop>false</ScaleCrop>
  <HeadingPairs>
    <vt:vector size="6" baseType="variant">
      <vt:variant>
        <vt:lpstr>Theme</vt:lpstr>
      </vt:variant>
      <vt:variant>
        <vt:i4>2</vt:i4>
      </vt:variant>
      <vt:variant>
        <vt:lpstr>Embedded OLE Servers</vt:lpstr>
      </vt:variant>
      <vt:variant>
        <vt:i4>4</vt:i4>
      </vt:variant>
      <vt:variant>
        <vt:lpstr>Slide Titles</vt:lpstr>
      </vt:variant>
      <vt:variant>
        <vt:i4>80</vt:i4>
      </vt:variant>
    </vt:vector>
  </HeadingPairs>
  <TitlesOfParts>
    <vt:vector size="86" baseType="lpstr">
      <vt:lpstr>Retrospect</vt:lpstr>
      <vt:lpstr>4_Retrospect</vt:lpstr>
      <vt:lpstr>Visio</vt:lpstr>
      <vt:lpstr>SmartDraw</vt:lpstr>
      <vt:lpstr>Clip</vt:lpstr>
      <vt:lpstr>Photo Editor Photo</vt:lpstr>
      <vt:lpstr>Introduction to Networks</vt:lpstr>
      <vt:lpstr>PowerPoint Presentation</vt:lpstr>
      <vt:lpstr>Introduction to Networks</vt:lpstr>
      <vt:lpstr>Networks and Their Representations</vt:lpstr>
      <vt:lpstr>Vertex Degree for Undirected &amp; Directed Networks</vt:lpstr>
      <vt:lpstr>Various Kinds of Networks and Their Average Degrees</vt:lpstr>
      <vt:lpstr>Basic Network Structures and Properties</vt:lpstr>
      <vt:lpstr>Degree Distribution and Path</vt:lpstr>
      <vt:lpstr>Paths</vt:lpstr>
      <vt:lpstr>Radius and Diameter of a Network</vt:lpstr>
      <vt:lpstr>Various Kinds of Paths</vt:lpstr>
      <vt:lpstr>Components in Directed &amp; Undirected Network</vt:lpstr>
      <vt:lpstr>Independent Paths, Connectivity, and Cut Sets</vt:lpstr>
      <vt:lpstr>Clustering Coefficient</vt:lpstr>
      <vt:lpstr>Bipartite Networks</vt:lpstr>
      <vt:lpstr>Co-citation and Bibliographic Coupling</vt:lpstr>
      <vt:lpstr>Co-citation &amp; Bibliographic Coupling: A Comparison</vt:lpstr>
      <vt:lpstr>PowerPoint Presentation</vt:lpstr>
      <vt:lpstr>Introduction to Networks</vt:lpstr>
      <vt:lpstr>Centrality: Basic Measure in a Network</vt:lpstr>
      <vt:lpstr>Centrality Measures (II)</vt:lpstr>
      <vt:lpstr>Centrality Measures on the Web (I):  Eigenvector Centrality</vt:lpstr>
      <vt:lpstr>Centrality Measures on the Web (II): PageRank</vt:lpstr>
      <vt:lpstr>PageRank: Capturing Page Popularity (Brin &amp; Page’98)</vt:lpstr>
      <vt:lpstr>HITS: Capturing Authorities &amp; Hubs (Kleinberg’98)</vt:lpstr>
      <vt:lpstr>Centrality Measures on the Web (III):  HITS (Computing Hub &amp; Authority Scores)</vt:lpstr>
      <vt:lpstr>Metrics (Measures) in Social Network Analysis (I)</vt:lpstr>
      <vt:lpstr>Metrics (Measures) in Social Network Analysis (II)</vt:lpstr>
      <vt:lpstr>Metrics (Measures) in Social Network Analysis (III)</vt:lpstr>
      <vt:lpstr>PowerPoint Presentation</vt:lpstr>
      <vt:lpstr>Introduction to Networks</vt:lpstr>
      <vt:lpstr>Why Network Modeling?</vt:lpstr>
      <vt:lpstr>Probabilistic Models of Networks</vt:lpstr>
      <vt:lpstr>Some Models of Network Generation</vt:lpstr>
      <vt:lpstr>Erdös-Rényi (ER) Random Graph Model</vt:lpstr>
      <vt:lpstr>Degree Distribution of Random Graphs</vt:lpstr>
      <vt:lpstr>Review: Binomial Distribution vs. Poisson Distribution</vt:lpstr>
      <vt:lpstr>Real Networks Do Not Fit the Random Network Model </vt:lpstr>
      <vt:lpstr>The Small World Phenomenon &amp; Erdös Number</vt:lpstr>
      <vt:lpstr>The Watts and Strogatz Model</vt:lpstr>
      <vt:lpstr>Real Networks Are Not Random</vt:lpstr>
      <vt:lpstr>Common Properties of Real Networks</vt:lpstr>
      <vt:lpstr>Power Law (or Pareto) Distributions</vt:lpstr>
      <vt:lpstr>Distinguishing Distributions in Data</vt:lpstr>
      <vt:lpstr>Zipf’s Law and Zipf Distribution</vt:lpstr>
      <vt:lpstr>Discovered by Examining the Real World…</vt:lpstr>
      <vt:lpstr>Not All the Networks Are Scale-Free</vt:lpstr>
      <vt:lpstr>Barabási-Albert Model: Preferential Attachment </vt:lpstr>
      <vt:lpstr>Scale-Free Networks: Major Ideas</vt:lpstr>
      <vt:lpstr>Robustness of Random vs. Scale-Free Networks</vt:lpstr>
      <vt:lpstr>Real World Case 1: Internet Backbone</vt:lpstr>
      <vt:lpstr>Real World Case: Actor Connectivity</vt:lpstr>
      <vt:lpstr>Real World Case: Science Citation Index</vt:lpstr>
      <vt:lpstr>Real World Case: Science Co-authorship</vt:lpstr>
      <vt:lpstr>Real World Case: Food Web</vt:lpstr>
      <vt:lpstr>Real World Case: Biology Map</vt:lpstr>
      <vt:lpstr>Biological Pathways and Complex Biological Networks</vt:lpstr>
      <vt:lpstr>Protein Interaction Map: Yeast Protein Network</vt:lpstr>
      <vt:lpstr>Patterns in Static vs. Dynamic Networks</vt:lpstr>
      <vt:lpstr>Patterns in Weighted Networks</vt:lpstr>
      <vt:lpstr>Modeling Network Evolution </vt:lpstr>
      <vt:lpstr>PowerPoint Presentation</vt:lpstr>
      <vt:lpstr>Introduction to Networks</vt:lpstr>
      <vt:lpstr>Social Networks</vt:lpstr>
      <vt:lpstr>Web 2.0 Examples</vt:lpstr>
      <vt:lpstr>PowerPoint Presentation</vt:lpstr>
      <vt:lpstr>Society: Social Networks</vt:lpstr>
      <vt:lpstr>Communication Networks</vt:lpstr>
      <vt:lpstr>Biological Networks</vt:lpstr>
      <vt:lpstr>“Natural” Networks and Universality</vt:lpstr>
      <vt:lpstr>Introduction to Networks</vt:lpstr>
      <vt:lpstr>Some Typical Network Data Sets</vt:lpstr>
      <vt:lpstr>Summary</vt:lpstr>
      <vt:lpstr>References: Introduction to Networks</vt:lpstr>
      <vt:lpstr>PowerPoint Presentation</vt:lpstr>
      <vt:lpstr>Probability and Random Variables (A Brief Review)</vt:lpstr>
      <vt:lpstr>Independence, Expectation &amp; Variance</vt:lpstr>
      <vt:lpstr>Convergence to Expectations</vt:lpstr>
      <vt:lpstr>The Gaussia (Normal) Distribution</vt:lpstr>
      <vt:lpstr>Small Worlds and Occam’s Razor</vt:lpstr>
    </vt:vector>
  </TitlesOfParts>
  <Company>UIUC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Han, Jiawei</cp:lastModifiedBy>
  <cp:revision>808</cp:revision>
  <cp:lastPrinted>2017-01-24T15:24:15Z</cp:lastPrinted>
  <dcterms:created xsi:type="dcterms:W3CDTF">2014-06-02T15:06:14Z</dcterms:created>
  <dcterms:modified xsi:type="dcterms:W3CDTF">2017-01-26T15:03:42Z</dcterms:modified>
</cp:coreProperties>
</file>